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9" r:id="rId2"/>
    <p:sldId id="273" r:id="rId3"/>
    <p:sldId id="329" r:id="rId4"/>
    <p:sldId id="311" r:id="rId5"/>
    <p:sldId id="270" r:id="rId6"/>
    <p:sldId id="264" r:id="rId7"/>
    <p:sldId id="331" r:id="rId8"/>
    <p:sldId id="298" r:id="rId9"/>
    <p:sldId id="278" r:id="rId10"/>
    <p:sldId id="328" r:id="rId11"/>
    <p:sldId id="310" r:id="rId12"/>
    <p:sldId id="284" r:id="rId13"/>
    <p:sldId id="308" r:id="rId14"/>
    <p:sldId id="313" r:id="rId15"/>
    <p:sldId id="316" r:id="rId16"/>
    <p:sldId id="301" r:id="rId17"/>
    <p:sldId id="315" r:id="rId18"/>
    <p:sldId id="321" r:id="rId19"/>
    <p:sldId id="319" r:id="rId20"/>
    <p:sldId id="326" r:id="rId21"/>
    <p:sldId id="300" r:id="rId22"/>
    <p:sldId id="330" r:id="rId23"/>
    <p:sldId id="312" r:id="rId2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CC00"/>
    <a:srgbClr val="3399FF"/>
    <a:srgbClr val="FF00FF"/>
    <a:srgbClr val="9933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>
        <p:scale>
          <a:sx n="86" d="100"/>
          <a:sy n="86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77A47F-33A4-32A6-D793-9696C6B778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3F7C3-59CD-164B-F1BC-6F764FD392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3573F1-AFFF-4784-832C-F7E8AA23380C}" type="datetimeFigureOut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F7755-E917-51E3-642D-21BBAB824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CB26F-B8B5-A7C5-FB6B-C5A5947533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13F9AB-97AF-4F4E-A68C-95C05DCD52D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93077E-80BD-978D-D25A-5BDC54AB0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840F4-6B00-A8E0-3240-CC7EFE2535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8DDC85-B164-4963-B9FA-F6628B34F4DF}" type="datetimeFigureOut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C35109F-E5EF-B64E-262B-A43D71BFAA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9A3BE-64C6-60FF-465F-DF010A4D4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A58B-8457-1D25-2A28-DD4831022D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DC404-CC4D-7760-770C-A9D8BA103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62A932-3530-4CB1-9D92-6BF82FB59E8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68F01C-2E60-3962-2566-683E41BDF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A6D48F-F60A-4103-E321-CEBE6EB90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68098A-FE59-0A87-B038-3DC9DE40C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8F720-95E8-43AF-88D7-3BEF8356B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11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321562-A72B-29AF-FA97-8C35B7C41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43467-EBC8-45F0-B16B-4FBBED609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4C878F-73A4-786C-80C8-85A05A116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C2D50-6451-45D7-A94A-84D53D4F2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18B7C0-5AE6-B11E-CA34-C543A7E0B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442746-7040-3DA9-08C7-7C1BECBEC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31F31-727C-4C28-50C8-A7B7C1D31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D3208-A971-4B78-9061-D15DA20DA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28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43F763-BD8F-A7F4-13E8-5FCDA9B4C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D6DD1F-208C-29DA-EFA6-BE09FD74E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4DACE5-EE6C-F6C2-1509-30C3D1BF2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E812C-33D1-4041-8DC1-4FB7EB36F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5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2B83F1-E3F8-DD21-06D6-F350175A2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65DAD6-6818-A7E9-654F-C0774BCF81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B270AF-ED42-E2CF-776A-13931DF5D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EB8F2-EBC9-4B58-B99C-5F7979BD6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74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6ECB8-C2BC-3516-4035-B026DA3A1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941600-71A0-1A5D-5CEB-43DFE8074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91A625-7879-5839-CE37-3F40740D07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0417F-DCF6-41DE-B806-B6069FC5F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3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D5D768-47B8-2E61-7956-9DA3900C9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CB32C7-917C-8CE2-C6F4-0094359113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6E3396E-241F-E0A2-E1CA-AC41CEA9A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A029C-F438-45F3-ACBA-5DA85C545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14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A411EF-0F76-B2F4-EC60-3B5205583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AEEF2E-9558-8B54-8CEB-04C40DCAE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713BB5-E812-E65B-2A26-93B532C7F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F6017-D582-43B5-AEB1-E9389E401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8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141ADB-B711-CA44-9901-931B6F915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E0954F-1F6F-B41B-366A-674E66402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444317-E844-5C2E-3DED-B2E1E1717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88A03-E3FB-4CDA-96D0-AA41D0249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43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B29C22-F5AC-F68A-7D3C-10153EE80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257E4-DBF7-1D37-F9B8-9A3F53F83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D48EFE-8A8C-1E6A-CDDF-4311CE5D4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2E698-CA0C-49F6-9FAB-75102994B8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28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7D0FF7-13F6-5045-19F3-091C3FDAB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D73155-C85E-83E7-B539-C2808EAA3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6D1C08-17F3-07AD-23F4-8F2EC38955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58AE9-221C-4A47-88C2-5D271BF09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42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00FF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3346F4-05A6-B5CC-7D44-6D95D2210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94FEDC-E830-7577-C016-80294AA74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5B2736-49F7-B6D7-E882-0BE0C807A5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6FD7A3-592B-5A53-40D6-6913D97998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63B890-9DA1-95FD-73C9-D6B97C5AD7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CAE2B561-66DC-4901-8A16-41DCCFB40F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B9C1385-E255-D02B-EDCA-85823BE72B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772400" cy="5172075"/>
          </a:xfrm>
        </p:spPr>
        <p:txBody>
          <a:bodyPr/>
          <a:lstStyle/>
          <a:p>
            <a:pPr eaLnBrk="1" hangingPunct="1"/>
            <a:r>
              <a:rPr lang="en-GB" altLang="en-US" sz="4800" b="1" dirty="0">
                <a:latin typeface="Comic Sans MS" panose="030F0702030302020204" pitchFamily="66" charset="0"/>
              </a:rPr>
              <a:t>Welcome to Rabbit Class</a:t>
            </a:r>
            <a:br>
              <a:rPr lang="en-GB" altLang="en-US" sz="4800" b="1" dirty="0">
                <a:latin typeface="Comic Sans MS" panose="030F0702030302020204" pitchFamily="66" charset="0"/>
              </a:rPr>
            </a:br>
            <a:br>
              <a:rPr lang="en-GB" altLang="en-US" sz="4800" b="1" dirty="0">
                <a:latin typeface="Comic Sans MS" panose="030F0702030302020204" pitchFamily="66" charset="0"/>
              </a:rPr>
            </a:br>
            <a:r>
              <a:rPr lang="en-GB" altLang="en-US" sz="4800" b="1" dirty="0">
                <a:latin typeface="Comic Sans MS" panose="030F0702030302020204" pitchFamily="66" charset="0"/>
              </a:rPr>
              <a:t>Year 2 </a:t>
            </a:r>
            <a:br>
              <a:rPr lang="en-GB" altLang="en-US" sz="4800" b="1" dirty="0">
                <a:latin typeface="Comic Sans MS" panose="030F0702030302020204" pitchFamily="66" charset="0"/>
              </a:rPr>
            </a:br>
            <a:r>
              <a:rPr lang="en-GB" altLang="en-US" sz="4800" b="1" dirty="0">
                <a:latin typeface="Comic Sans MS" panose="030F0702030302020204" pitchFamily="66" charset="0"/>
              </a:rPr>
              <a:t>2025 - 2026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9212FC78-C83C-EF00-1611-473C39757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417513"/>
            <a:ext cx="13335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en-GB" sz="4000" u="sng" dirty="0"/>
              <a:t>Phase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" y="980728"/>
            <a:ext cx="8963414" cy="58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0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5D33-A23C-E18A-592D-BA145A92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              Spelling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67145"/>
            <a:ext cx="4038677" cy="4680520"/>
          </a:xfrm>
        </p:spPr>
      </p:pic>
      <p:sp>
        <p:nvSpPr>
          <p:cNvPr id="3" name="Rectangle 2"/>
          <p:cNvSpPr/>
          <p:nvPr/>
        </p:nvSpPr>
        <p:spPr>
          <a:xfrm>
            <a:off x="323528" y="2714666"/>
            <a:ext cx="43633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i="1" dirty="0"/>
              <a:t>Little </a:t>
            </a:r>
            <a:r>
              <a:rPr lang="en-GB" altLang="en-US" sz="2800" i="1" dirty="0" err="1"/>
              <a:t>Wandle</a:t>
            </a:r>
            <a:r>
              <a:rPr lang="en-GB" altLang="en-US" sz="2800" i="1" dirty="0"/>
              <a:t> </a:t>
            </a:r>
            <a:r>
              <a:rPr lang="en-GB" altLang="en-US" sz="2800" dirty="0"/>
              <a:t>Spelling Programme. </a:t>
            </a:r>
          </a:p>
          <a:p>
            <a:pPr eaLnBrk="1" hangingPunct="1">
              <a:defRPr/>
            </a:pPr>
            <a:endParaRPr lang="en-GB" altLang="en-US" sz="2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25 minutes everyday with the whole class. </a:t>
            </a:r>
          </a:p>
          <a:p>
            <a:pPr eaLnBrk="1" hangingPunct="1">
              <a:defRPr/>
            </a:pPr>
            <a:endParaRPr lang="en-GB" altLang="en-US" sz="2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Will begin in Autumn 2. </a:t>
            </a:r>
          </a:p>
          <a:p>
            <a:pPr eaLnBrk="1" hangingPunct="1">
              <a:defRPr/>
            </a:pPr>
            <a:endParaRPr lang="en-GB" altLang="en-US" sz="2800" dirty="0"/>
          </a:p>
        </p:txBody>
      </p:sp>
      <p:pic>
        <p:nvPicPr>
          <p:cNvPr id="3074" name="Picture 2" descr="Little Wandle Letters and Sounds Revised 💙 on X: &quot;Little Wandle Spelling  is a new spelling programme designed to provide a seamless link from the  main Little Wandle Letters and Sounds program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8" r="37198" b="13564"/>
          <a:stretch/>
        </p:blipFill>
        <p:spPr bwMode="auto">
          <a:xfrm>
            <a:off x="323528" y="274638"/>
            <a:ext cx="3265394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436096" y="2358352"/>
            <a:ext cx="1368152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36296" y="3501008"/>
            <a:ext cx="504056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36096" y="2924944"/>
            <a:ext cx="3096344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04248" y="5085184"/>
            <a:ext cx="802777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20172" y="4293096"/>
            <a:ext cx="1692188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04248" y="5805264"/>
            <a:ext cx="802777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87262" y="6021288"/>
            <a:ext cx="1368152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07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EFA3A822-1079-E9B5-16D3-2E34FED89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383446"/>
            <a:ext cx="903649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4000" b="1" u="sng" dirty="0">
                <a:solidFill>
                  <a:srgbClr val="000000"/>
                </a:solidFill>
                <a:latin typeface="SassoonPrimaryInfant" pitchFamily="2" charset="0"/>
                <a:cs typeface="+mn-cs"/>
              </a:rPr>
              <a:t>Reading:</a:t>
            </a:r>
            <a:endParaRPr lang="en-GB" sz="2400" b="1" u="sng" dirty="0">
              <a:solidFill>
                <a:srgbClr val="000000"/>
              </a:solidFill>
              <a:latin typeface="SassoonPrimaryInfant" pitchFamily="2" charset="0"/>
              <a:cs typeface="+mn-cs"/>
            </a:endParaRP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+mn-cs"/>
              </a:rPr>
              <a:t>Guided Reading 3 x weekly.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+mn-cs"/>
              </a:rPr>
              <a:t>New Reading Records. 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Children have been given </a:t>
            </a:r>
            <a:r>
              <a:rPr lang="en-US" sz="2400" dirty="0" err="1">
                <a:solidFill>
                  <a:srgbClr val="000000"/>
                </a:solidFill>
              </a:rPr>
              <a:t>colour</a:t>
            </a:r>
            <a:r>
              <a:rPr lang="en-US" sz="2400" dirty="0">
                <a:solidFill>
                  <a:srgbClr val="000000"/>
                </a:solidFill>
              </a:rPr>
              <a:t> banded books (as in Year 1).  According to their phonic knowledge. </a:t>
            </a:r>
            <a:endParaRPr lang="en-US" sz="24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+mn-cs"/>
              </a:rPr>
              <a:t>New Reading Rainbow- Free Reader.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</a:rPr>
              <a:t>Reading books can be changed daily</a:t>
            </a:r>
            <a:endParaRPr lang="en-US" sz="24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+mn-cs"/>
              </a:rPr>
              <a:t>Where possible children should read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+mn-cs"/>
              </a:rPr>
              <a:t>every day at home!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861048"/>
            <a:ext cx="2021210" cy="249417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57716"/>
              </p:ext>
            </p:extLst>
          </p:nvPr>
        </p:nvGraphicFramePr>
        <p:xfrm>
          <a:off x="464910" y="379512"/>
          <a:ext cx="8229600" cy="457200"/>
        </p:xfrm>
        <a:graphic>
          <a:graphicData uri="http://schemas.openxmlformats.org/drawingml/2006/table">
            <a:tbl>
              <a:tblPr firstRow="1" firstCol="1" bandRow="1"/>
              <a:tblGrid>
                <a:gridCol w="733518">
                  <a:extLst>
                    <a:ext uri="{9D8B030D-6E8A-4147-A177-3AD203B41FA5}">
                      <a16:colId xmlns:a16="http://schemas.microsoft.com/office/drawing/2014/main" val="53895512"/>
                    </a:ext>
                  </a:extLst>
                </a:gridCol>
                <a:gridCol w="719321">
                  <a:extLst>
                    <a:ext uri="{9D8B030D-6E8A-4147-A177-3AD203B41FA5}">
                      <a16:colId xmlns:a16="http://schemas.microsoft.com/office/drawing/2014/main" val="3784172141"/>
                    </a:ext>
                  </a:extLst>
                </a:gridCol>
                <a:gridCol w="764016">
                  <a:extLst>
                    <a:ext uri="{9D8B030D-6E8A-4147-A177-3AD203B41FA5}">
                      <a16:colId xmlns:a16="http://schemas.microsoft.com/office/drawing/2014/main" val="3749577895"/>
                    </a:ext>
                  </a:extLst>
                </a:gridCol>
                <a:gridCol w="731941">
                  <a:extLst>
                    <a:ext uri="{9D8B030D-6E8A-4147-A177-3AD203B41FA5}">
                      <a16:colId xmlns:a16="http://schemas.microsoft.com/office/drawing/2014/main" val="3142770278"/>
                    </a:ext>
                  </a:extLst>
                </a:gridCol>
                <a:gridCol w="751922">
                  <a:extLst>
                    <a:ext uri="{9D8B030D-6E8A-4147-A177-3AD203B41FA5}">
                      <a16:colId xmlns:a16="http://schemas.microsoft.com/office/drawing/2014/main" val="3574863913"/>
                    </a:ext>
                  </a:extLst>
                </a:gridCol>
                <a:gridCol w="771377">
                  <a:extLst>
                    <a:ext uri="{9D8B030D-6E8A-4147-A177-3AD203B41FA5}">
                      <a16:colId xmlns:a16="http://schemas.microsoft.com/office/drawing/2014/main" val="3785941090"/>
                    </a:ext>
                  </a:extLst>
                </a:gridCol>
                <a:gridCol w="829217">
                  <a:extLst>
                    <a:ext uri="{9D8B030D-6E8A-4147-A177-3AD203B41FA5}">
                      <a16:colId xmlns:a16="http://schemas.microsoft.com/office/drawing/2014/main" val="736576728"/>
                    </a:ext>
                  </a:extLst>
                </a:gridCol>
                <a:gridCol w="762438">
                  <a:extLst>
                    <a:ext uri="{9D8B030D-6E8A-4147-A177-3AD203B41FA5}">
                      <a16:colId xmlns:a16="http://schemas.microsoft.com/office/drawing/2014/main" val="3408218673"/>
                    </a:ext>
                  </a:extLst>
                </a:gridCol>
                <a:gridCol w="735621">
                  <a:extLst>
                    <a:ext uri="{9D8B030D-6E8A-4147-A177-3AD203B41FA5}">
                      <a16:colId xmlns:a16="http://schemas.microsoft.com/office/drawing/2014/main" val="1857916168"/>
                    </a:ext>
                  </a:extLst>
                </a:gridCol>
                <a:gridCol w="750870">
                  <a:extLst>
                    <a:ext uri="{9D8B030D-6E8A-4147-A177-3AD203B41FA5}">
                      <a16:colId xmlns:a16="http://schemas.microsoft.com/office/drawing/2014/main" val="2581022197"/>
                    </a:ext>
                  </a:extLst>
                </a:gridCol>
                <a:gridCol w="679359">
                  <a:extLst>
                    <a:ext uri="{9D8B030D-6E8A-4147-A177-3AD203B41FA5}">
                      <a16:colId xmlns:a16="http://schemas.microsoft.com/office/drawing/2014/main" val="3327415495"/>
                    </a:ext>
                  </a:extLst>
                </a:gridCol>
              </a:tblGrid>
              <a:tr h="454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kern="50">
                          <a:solidFill>
                            <a:srgbClr val="FF00FF"/>
                          </a:solidFill>
                          <a:effectLst/>
                          <a:latin typeface="SassoonPrimaryInfant"/>
                          <a:ea typeface="Arial Unicode MS"/>
                        </a:rPr>
                        <a:t>pink</a:t>
                      </a:r>
                      <a:endParaRPr lang="en-GB" sz="1000" kern="5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6788" marR="5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kern="50">
                          <a:solidFill>
                            <a:srgbClr val="FF0000"/>
                          </a:solidFill>
                          <a:effectLst/>
                          <a:latin typeface="SassoonPrimaryInfant"/>
                          <a:ea typeface="Arial Unicode MS"/>
                        </a:rPr>
                        <a:t>red</a:t>
                      </a:r>
                      <a:endParaRPr lang="en-GB" sz="1000" kern="5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6788" marR="5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kern="50">
                          <a:solidFill>
                            <a:srgbClr val="FFFF00"/>
                          </a:solidFill>
                          <a:effectLst/>
                          <a:latin typeface="SassoonPrimaryInfant"/>
                          <a:ea typeface="Arial Unicode MS"/>
                        </a:rPr>
                        <a:t>yellow</a:t>
                      </a:r>
                      <a:endParaRPr lang="en-GB" sz="1000" kern="5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6788" marR="5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kern="50">
                          <a:solidFill>
                            <a:srgbClr val="0070C0"/>
                          </a:solidFill>
                          <a:effectLst/>
                          <a:latin typeface="SassoonPrimaryInfant"/>
                          <a:ea typeface="Arial Unicode MS"/>
                        </a:rPr>
                        <a:t>blue</a:t>
                      </a:r>
                      <a:endParaRPr lang="en-GB" sz="1000" kern="5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6788" marR="5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kern="50">
                          <a:solidFill>
                            <a:srgbClr val="00B050"/>
                          </a:solidFill>
                          <a:effectLst/>
                          <a:latin typeface="SassoonPrimaryInfant"/>
                          <a:ea typeface="Arial Unicode MS"/>
                        </a:rPr>
                        <a:t>green</a:t>
                      </a:r>
                      <a:endParaRPr lang="en-GB" sz="1000" kern="5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6788" marR="5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kern="50">
                          <a:solidFill>
                            <a:srgbClr val="FF9933"/>
                          </a:solidFill>
                          <a:effectLst/>
                          <a:latin typeface="SassoonPrimaryInfant"/>
                          <a:ea typeface="Arial Unicode MS"/>
                        </a:rPr>
                        <a:t>orange</a:t>
                      </a:r>
                      <a:endParaRPr lang="en-GB" sz="1000" kern="5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6788" marR="5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kern="50">
                          <a:solidFill>
                            <a:srgbClr val="00FFFF"/>
                          </a:solidFill>
                          <a:effectLst/>
                          <a:latin typeface="SassoonPrimaryInfant"/>
                          <a:ea typeface="Arial Unicode MS"/>
                        </a:rPr>
                        <a:t>turquoise</a:t>
                      </a:r>
                      <a:endParaRPr lang="en-GB" sz="1000" kern="5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6788" marR="5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kern="50">
                          <a:solidFill>
                            <a:srgbClr val="CC00FF"/>
                          </a:solidFill>
                          <a:effectLst/>
                          <a:latin typeface="SassoonPrimaryInfant"/>
                          <a:ea typeface="Arial Unicode MS"/>
                        </a:rPr>
                        <a:t>purple</a:t>
                      </a:r>
                      <a:endParaRPr lang="en-GB" sz="1000" kern="5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6788" marR="5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kern="50">
                          <a:solidFill>
                            <a:srgbClr val="CC9900"/>
                          </a:solidFill>
                          <a:effectLst/>
                          <a:latin typeface="SassoonPrimaryInfant"/>
                          <a:ea typeface="Arial Unicode MS"/>
                        </a:rPr>
                        <a:t>gold</a:t>
                      </a:r>
                      <a:endParaRPr lang="en-GB" sz="1000" kern="5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6788" marR="5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kern="50">
                          <a:effectLst/>
                          <a:latin typeface="SassoonPrimaryInfant"/>
                          <a:ea typeface="Arial Unicode MS"/>
                        </a:rPr>
                        <a:t>white</a:t>
                      </a:r>
                      <a:endParaRPr lang="en-GB" sz="1000" kern="5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6788" marR="5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kern="50" dirty="0">
                          <a:solidFill>
                            <a:srgbClr val="66FF66"/>
                          </a:solidFill>
                          <a:effectLst/>
                          <a:latin typeface="SassoonPrimaryInfant"/>
                          <a:ea typeface="Arial Unicode MS"/>
                        </a:rPr>
                        <a:t>lime</a:t>
                      </a:r>
                      <a:endParaRPr lang="en-GB" sz="1000" kern="5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6788" marR="5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508727"/>
                  </a:ext>
                </a:extLst>
              </a:tr>
            </a:tbl>
          </a:graphicData>
        </a:graphic>
      </p:graphicFrame>
      <p:pic>
        <p:nvPicPr>
          <p:cNvPr id="4" name="Picture 3" descr="&lt;strong&gt;Rainbow&lt;/strong&gt; Background Free Stock Photo - Public Domain Pictures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85" y="908720"/>
            <a:ext cx="3762470" cy="546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95114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 the Rainbow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A826-2AD9-323D-B6CC-26A2CDA9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u="sng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E525E-AA50-F650-6F3B-55C3D44A1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Project linked to History/Geography Topic (Half termly/termly). </a:t>
            </a:r>
          </a:p>
          <a:p>
            <a:endParaRPr lang="en-GB" dirty="0"/>
          </a:p>
          <a:p>
            <a:r>
              <a:rPr lang="en-US" sz="3200" dirty="0">
                <a:solidFill>
                  <a:srgbClr val="000000"/>
                </a:solidFill>
                <a:cs typeface="+mn-cs"/>
              </a:rPr>
              <a:t>Where possible children should read every day at home!</a:t>
            </a:r>
          </a:p>
          <a:p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77DF338-BE72-43B0-ACFA-B6673AEA924B}"/>
              </a:ext>
            </a:extLst>
          </p:cNvPr>
          <p:cNvSpPr/>
          <p:nvPr/>
        </p:nvSpPr>
        <p:spPr>
          <a:xfrm>
            <a:off x="8172400" y="6129300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15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n-GB" u="sng" dirty="0"/>
              <a:t>History/Geography </a:t>
            </a:r>
            <a:br>
              <a:rPr lang="en-GB" u="sng" dirty="0"/>
            </a:br>
            <a:r>
              <a:rPr lang="en-GB" u="sng" dirty="0"/>
              <a:t>Home Learning Projects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111" y="2348880"/>
            <a:ext cx="84557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Autumn 1 – Movers and Shakers 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Autumn 2 – Explore the World 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Spring Term –  Magnificent Monarchs 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Summer Term – Coastlines 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6D4BB1D-2482-4927-9AF7-D7482160927F}"/>
              </a:ext>
            </a:extLst>
          </p:cNvPr>
          <p:cNvSpPr/>
          <p:nvPr/>
        </p:nvSpPr>
        <p:spPr>
          <a:xfrm>
            <a:off x="8236898" y="6223322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40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311"/>
            <a:ext cx="8229600" cy="1426170"/>
          </a:xfrm>
        </p:spPr>
        <p:txBody>
          <a:bodyPr/>
          <a:lstStyle/>
          <a:p>
            <a:r>
              <a:rPr lang="en-GB" u="sng" dirty="0"/>
              <a:t>History/Geography </a:t>
            </a:r>
            <a:br>
              <a:rPr lang="en-GB" u="sng" dirty="0"/>
            </a:br>
            <a:r>
              <a:rPr lang="en-GB" u="sng" dirty="0"/>
              <a:t>Home Learning Projects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64" y="2229227"/>
            <a:ext cx="4526672" cy="174513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5" y="4365104"/>
            <a:ext cx="8403792" cy="919165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8DA69B2B-48AF-46AB-83B4-00845A55C9AB}"/>
              </a:ext>
            </a:extLst>
          </p:cNvPr>
          <p:cNvSpPr/>
          <p:nvPr/>
        </p:nvSpPr>
        <p:spPr>
          <a:xfrm>
            <a:off x="8254752" y="6085649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6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2CC8251-DF4F-E18C-A854-311CF2CCF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sz="5400" dirty="0"/>
              <a:t> Teacher assessment </a:t>
            </a:r>
          </a:p>
          <a:p>
            <a:pPr marL="0" indent="0" algn="ctr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i="1" dirty="0"/>
              <a:t>Children will be… </a:t>
            </a:r>
          </a:p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r>
              <a:rPr lang="en-GB" altLang="en-US" dirty="0"/>
              <a:t>Working towards the Expected Standard</a:t>
            </a:r>
          </a:p>
          <a:p>
            <a:pPr marL="0" indent="0" algn="ctr">
              <a:buNone/>
            </a:pPr>
            <a:r>
              <a:rPr lang="en-GB" altLang="en-US" dirty="0"/>
              <a:t>Working at the Expected Standard </a:t>
            </a:r>
          </a:p>
          <a:p>
            <a:pPr marL="0" indent="0" algn="ctr">
              <a:buNone/>
            </a:pPr>
            <a:r>
              <a:rPr lang="en-GB" altLang="en-US" dirty="0"/>
              <a:t>Working above the Expected Standard (Greater Depth)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38138"/>
          </a:xfrm>
        </p:spPr>
        <p:txBody>
          <a:bodyPr/>
          <a:lstStyle/>
          <a:p>
            <a:r>
              <a:rPr lang="en-GB" altLang="en-US" u="sng" dirty="0"/>
              <a:t>End of Key Stage 1 Assessments</a:t>
            </a:r>
            <a:endParaRPr lang="en-GB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2CC8251-DF4F-E18C-A854-311CF2CCF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sz="4000" b="1" u="sng" dirty="0"/>
              <a:t>All Non-Statutory</a:t>
            </a:r>
          </a:p>
          <a:p>
            <a:pPr marL="0" indent="0" algn="ctr">
              <a:buNone/>
            </a:pPr>
            <a:r>
              <a:rPr lang="en-GB" altLang="en-US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dirty="0"/>
              <a:t>Maths – 2 papers.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dirty="0"/>
              <a:t>English – Reading (2 papers).</a:t>
            </a:r>
            <a:endParaRPr lang="en-GB" alt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dirty="0"/>
              <a:t>English – </a:t>
            </a:r>
            <a:r>
              <a:rPr lang="en-GB" altLang="en-US" sz="3200" dirty="0" err="1"/>
              <a:t>SPaG</a:t>
            </a:r>
            <a:r>
              <a:rPr lang="en-GB" altLang="en-US" dirty="0"/>
              <a:t> (2 papers)</a:t>
            </a:r>
            <a:r>
              <a:rPr lang="en-GB" altLang="en-US" sz="3200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3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altLang="en-US" dirty="0"/>
              <a:t>May/</a:t>
            </a:r>
            <a:r>
              <a:rPr lang="en-GB" altLang="en-US"/>
              <a:t>June 2026</a:t>
            </a:r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38138"/>
          </a:xfrm>
        </p:spPr>
        <p:txBody>
          <a:bodyPr/>
          <a:lstStyle/>
          <a:p>
            <a:r>
              <a:rPr lang="en-GB" altLang="en-US" dirty="0"/>
              <a:t>End of Key Stage 1 Assessments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57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9631"/>
            <a:ext cx="8229600" cy="1642194"/>
          </a:xfrm>
        </p:spPr>
        <p:txBody>
          <a:bodyPr/>
          <a:lstStyle/>
          <a:p>
            <a:pPr algn="l"/>
            <a:r>
              <a:rPr lang="en-GB" sz="3200" u="sng" dirty="0"/>
              <a:t>Working at the Expected Standard</a:t>
            </a:r>
            <a:br>
              <a:rPr lang="en-GB" sz="3200" u="sng" dirty="0"/>
            </a:br>
            <a:br>
              <a:rPr lang="en-GB" sz="3200" u="sng" dirty="0"/>
            </a:br>
            <a:r>
              <a:rPr lang="en-GB" sz="3200" dirty="0"/>
              <a:t>Writing Example:</a:t>
            </a:r>
            <a:endParaRPr lang="en-GB" sz="32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93359-1B39-46C8-AE22-3CE7F1458E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7870" y="1607514"/>
            <a:ext cx="5280586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4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8229600" cy="1008112"/>
          </a:xfrm>
        </p:spPr>
        <p:txBody>
          <a:bodyPr/>
          <a:lstStyle/>
          <a:p>
            <a:r>
              <a:rPr lang="en-GB" sz="4800" b="1" u="sng" dirty="0"/>
              <a:t>Independence is key!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9"/>
          <a:stretch/>
        </p:blipFill>
        <p:spPr>
          <a:xfrm>
            <a:off x="243403" y="1556792"/>
            <a:ext cx="865719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E67644A-82B5-15F5-1A2B-9C0A3C6AB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1551" y="620688"/>
            <a:ext cx="8229600" cy="1224433"/>
          </a:xfrm>
        </p:spPr>
        <p:txBody>
          <a:bodyPr/>
          <a:lstStyle/>
          <a:p>
            <a:pPr eaLnBrk="1" hangingPunct="1"/>
            <a:r>
              <a:rPr lang="en-GB" altLang="en-US" sz="6000" b="1" dirty="0">
                <a:latin typeface="SassoonPrimaryInfant" pitchFamily="2" charset="0"/>
              </a:rPr>
              <a:t>Year 2 Staff</a:t>
            </a:r>
            <a:endParaRPr lang="en-GB" altLang="en-US" dirty="0">
              <a:latin typeface="SassoonPrimaryInfant" pitchFamily="2" charset="0"/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9F207AA2-066E-5B68-F317-5C6D5DE2E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51" y="2295904"/>
            <a:ext cx="8229600" cy="103671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GB" altLang="en-US" sz="4400" dirty="0"/>
              <a:t>Class Teachers </a:t>
            </a:r>
          </a:p>
          <a:p>
            <a:pPr marL="0" indent="0" algn="ctr" eaLnBrk="1" hangingPunct="1">
              <a:buNone/>
              <a:defRPr/>
            </a:pPr>
            <a:r>
              <a:rPr lang="en-GB" altLang="en-US" sz="4400" dirty="0"/>
              <a:t>Miss </a:t>
            </a:r>
            <a:r>
              <a:rPr lang="en-GB" altLang="en-US" sz="4400" dirty="0" err="1"/>
              <a:t>Agutter</a:t>
            </a:r>
            <a:r>
              <a:rPr lang="en-GB" altLang="en-US" sz="4400" dirty="0"/>
              <a:t> &amp; Mrs Birbeck</a:t>
            </a:r>
          </a:p>
          <a:p>
            <a:pPr eaLnBrk="1" hangingPunct="1">
              <a:defRPr/>
            </a:pPr>
            <a:endParaRPr lang="en-GB" altLang="en-US" sz="3600" dirty="0"/>
          </a:p>
          <a:p>
            <a:pPr eaLnBrk="1" hangingPunct="1">
              <a:defRPr/>
            </a:pPr>
            <a:endParaRPr lang="en-GB" altLang="en-US" sz="3600" dirty="0"/>
          </a:p>
          <a:p>
            <a:pPr marL="0" indent="0" eaLnBrk="1" hangingPunct="1">
              <a:buNone/>
              <a:defRPr/>
            </a:pPr>
            <a:endParaRPr lang="en-GB" altLang="en-US" sz="3600" dirty="0"/>
          </a:p>
          <a:p>
            <a:pPr marL="0" indent="0" eaLnBrk="1" hangingPunct="1">
              <a:buFontTx/>
              <a:buNone/>
              <a:defRPr/>
            </a:pPr>
            <a:endParaRPr lang="en-GB" altLang="en-US" sz="2400" dirty="0"/>
          </a:p>
          <a:p>
            <a:pPr marL="0" indent="0" eaLnBrk="1" hangingPunct="1">
              <a:buFontTx/>
              <a:buNone/>
              <a:defRPr/>
            </a:pPr>
            <a:r>
              <a:rPr lang="en-GB" altLang="en-US" sz="2800" dirty="0"/>
              <a:t>                       </a:t>
            </a:r>
            <a:r>
              <a:rPr lang="en-GB" altLang="en-US" sz="2000" dirty="0"/>
              <a:t>Mon &amp; Tues</a:t>
            </a:r>
            <a:r>
              <a:rPr lang="en-GB" altLang="en-US" sz="2800" dirty="0"/>
              <a:t>      </a:t>
            </a:r>
            <a:r>
              <a:rPr lang="en-GB" altLang="en-US" sz="2000" dirty="0" err="1"/>
              <a:t>Wed,Thurs</a:t>
            </a:r>
            <a:r>
              <a:rPr lang="en-GB" altLang="en-US" sz="2000" dirty="0"/>
              <a:t> &amp; Fri</a:t>
            </a:r>
          </a:p>
          <a:p>
            <a:pPr eaLnBrk="1" hangingPunct="1">
              <a:defRPr/>
            </a:pPr>
            <a:endParaRPr lang="en-GB" altLang="en-US" sz="2800" b="1" dirty="0">
              <a:latin typeface="SassoonPrimaryInfant" pitchFamily="2" charset="0"/>
            </a:endParaRPr>
          </a:p>
        </p:txBody>
      </p:sp>
      <p:pic>
        <p:nvPicPr>
          <p:cNvPr id="5" name="Picture 4" descr="https://www.stgiles.surrey.sch.uk/wp-content/uploads/2023/11/Kiera-2023-200x300.jpg">
            <a:extLst>
              <a:ext uri="{FF2B5EF4-FFF2-40B4-BE49-F238E27FC236}">
                <a16:creationId xmlns:a16="http://schemas.microsoft.com/office/drawing/2014/main" id="{EA8403E4-E59C-46FC-BEA9-E9D0F87049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7511"/>
            <a:ext cx="1440160" cy="200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Cboard\AppData\Local\Microsoft\Olk\Attachments\ooa-660de34c-c5c7-456c-bb77-957ff9511aa1\d49b52fe9d045c99e295120eb9d2d1ed78925fe19d396a12120dd441c6d5246e\original-01DF1053-009E-4047-8C0C-C8D413BE3E78.jpeg">
            <a:extLst>
              <a:ext uri="{FF2B5EF4-FFF2-40B4-BE49-F238E27FC236}">
                <a16:creationId xmlns:a16="http://schemas.microsoft.com/office/drawing/2014/main" id="{D0902E40-E738-458E-8A81-ADE6A41276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1440160" cy="1969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29600" cy="850106"/>
          </a:xfrm>
        </p:spPr>
        <p:txBody>
          <a:bodyPr/>
          <a:lstStyle/>
          <a:p>
            <a:r>
              <a:rPr lang="en-GB" u="sng" dirty="0"/>
              <a:t>Maths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8"/>
          <a:stretch/>
        </p:blipFill>
        <p:spPr>
          <a:xfrm>
            <a:off x="140815" y="1268760"/>
            <a:ext cx="8862368" cy="51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92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A252128-FDD9-C9A2-B5E2-62E9E66B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GB" altLang="en-US" sz="4800" b="1" dirty="0"/>
              <a:t>Whole school information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59980B-DD7C-E456-2789-E521FE4D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700462"/>
          </a:xfrm>
        </p:spPr>
        <p:txBody>
          <a:bodyPr/>
          <a:lstStyle/>
          <a:p>
            <a:pPr>
              <a:defRPr/>
            </a:pPr>
            <a:r>
              <a:rPr lang="en-GB" dirty="0"/>
              <a:t>Please make sure EVERY item of clothing is named.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Named water bottles please.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Reading books can be changed daily – please remind your child if they need to change their book.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467A66E-A11C-4C9C-A13C-77434E9FEB47}"/>
              </a:ext>
            </a:extLst>
          </p:cNvPr>
          <p:cNvSpPr/>
          <p:nvPr/>
        </p:nvSpPr>
        <p:spPr>
          <a:xfrm>
            <a:off x="8028384" y="6021288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Handouts</a:t>
            </a:r>
            <a:r>
              <a:rPr lang="en-GB" dirty="0"/>
              <a:t>: Please help yourself!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114">
            <a:off x="510612" y="1527312"/>
            <a:ext cx="2188178" cy="313976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59333"/>
            <a:ext cx="4015943" cy="280997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55373"/>
            <a:ext cx="3528392" cy="22936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790">
            <a:off x="5606288" y="4259466"/>
            <a:ext cx="3224000" cy="222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05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r>
              <a:rPr lang="en-GB" dirty="0"/>
              <a:t>Rabbits@stgiles.surrey.sch.uk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B99D96-21AD-0094-5BA3-9478D42526A2}"/>
              </a:ext>
            </a:extLst>
          </p:cNvPr>
          <p:cNvSpPr txBox="1">
            <a:spLocks/>
          </p:cNvSpPr>
          <p:nvPr/>
        </p:nvSpPr>
        <p:spPr bwMode="auto">
          <a:xfrm>
            <a:off x="566986" y="3212976"/>
            <a:ext cx="78867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8000" kern="0" dirty="0"/>
              <a:t>Any questions?</a:t>
            </a:r>
          </a:p>
          <a:p>
            <a:r>
              <a:rPr lang="en-US" altLang="en-US" sz="5400" kern="0" dirty="0"/>
              <a:t>Please feel free to stay behind and ask!</a:t>
            </a:r>
            <a:endParaRPr lang="en-GB" altLang="en-US" sz="5400" kern="0" dirty="0"/>
          </a:p>
        </p:txBody>
      </p:sp>
    </p:spTree>
    <p:extLst>
      <p:ext uri="{BB962C8B-B14F-4D97-AF65-F5344CB8AC3E}">
        <p14:creationId xmlns:p14="http://schemas.microsoft.com/office/powerpoint/2010/main" val="63801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0915"/>
            <a:ext cx="8229600" cy="161989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dirty="0"/>
              <a:t>Classroom Teaching Assistant:</a:t>
            </a:r>
            <a:br>
              <a:rPr lang="en-GB" altLang="en-US" sz="4000" dirty="0"/>
            </a:br>
            <a:r>
              <a:rPr lang="en-GB" altLang="en-US" sz="4000" dirty="0"/>
              <a:t>Miss Jackson</a:t>
            </a: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320287" y="3823762"/>
            <a:ext cx="8503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n-US" sz="4000" dirty="0"/>
              <a:t>PPA cover Teacher: Mrs Bartlett </a:t>
            </a:r>
          </a:p>
        </p:txBody>
      </p:sp>
      <p:pic>
        <p:nvPicPr>
          <p:cNvPr id="1026" name="Picture 2" descr="https://www.stgiles.surrey.sch.uk/wp-content/uploads/2024/09/Amy.jpg">
            <a:extLst>
              <a:ext uri="{FF2B5EF4-FFF2-40B4-BE49-F238E27FC236}">
                <a16:creationId xmlns:a16="http://schemas.microsoft.com/office/drawing/2014/main" id="{4360EA3B-1D5C-4A64-9248-D6C1DE9F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41" y="4714352"/>
            <a:ext cx="1601226" cy="17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9A3A8E-60F2-4807-9A4E-AA029199C1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3" r="8274" b="6972"/>
          <a:stretch/>
        </p:blipFill>
        <p:spPr bwMode="auto">
          <a:xfrm rot="5400000">
            <a:off x="3646558" y="1940352"/>
            <a:ext cx="1834058" cy="1567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43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9DE1-8214-972F-DC18-12F9A658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88640"/>
            <a:ext cx="8229600" cy="634082"/>
          </a:xfrm>
        </p:spPr>
        <p:txBody>
          <a:bodyPr/>
          <a:lstStyle/>
          <a:p>
            <a:r>
              <a:rPr lang="en-GB" dirty="0"/>
              <a:t>60 Second Curriculum Map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64C03E77-8870-4B24-B9D4-0CA21CA0528B}"/>
              </a:ext>
            </a:extLst>
          </p:cNvPr>
          <p:cNvSpPr/>
          <p:nvPr/>
        </p:nvSpPr>
        <p:spPr>
          <a:xfrm>
            <a:off x="8316416" y="6165304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10EEB-C0B4-4D0B-AD4D-1D3B270C2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62" t="26912" r="40788" b="23281"/>
          <a:stretch/>
        </p:blipFill>
        <p:spPr>
          <a:xfrm>
            <a:off x="2800993" y="1124744"/>
            <a:ext cx="34992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0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78D9382D-F9C9-747C-E1B2-DDA013AE70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0447" y="170656"/>
            <a:ext cx="8229600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 Typical Day in Rabbit Class</a:t>
            </a:r>
          </a:p>
          <a:p>
            <a:pPr eaLnBrk="1" hangingPunct="1">
              <a:buFontTx/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Morning…..</a:t>
            </a:r>
          </a:p>
          <a:p>
            <a:pPr eaLnBrk="1" hangingPunct="1">
              <a:buFontTx/>
              <a:buNone/>
            </a:pPr>
            <a:endParaRPr lang="en-GB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36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36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36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36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sz="36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9219" name="Picture 10">
            <a:extLst>
              <a:ext uri="{FF2B5EF4-FFF2-40B4-BE49-F238E27FC236}">
                <a16:creationId xmlns:a16="http://schemas.microsoft.com/office/drawing/2014/main" id="{93FB7BC9-3DD6-1C99-206F-9654BCD8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71932"/>
            <a:ext cx="20510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1">
            <a:extLst>
              <a:ext uri="{FF2B5EF4-FFF2-40B4-BE49-F238E27FC236}">
                <a16:creationId xmlns:a16="http://schemas.microsoft.com/office/drawing/2014/main" id="{74E91D06-B78F-9BF5-99AF-871FDD47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4" y="5132526"/>
            <a:ext cx="11604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>
            <a:extLst>
              <a:ext uri="{FF2B5EF4-FFF2-40B4-BE49-F238E27FC236}">
                <a16:creationId xmlns:a16="http://schemas.microsoft.com/office/drawing/2014/main" id="{0422576B-B0E9-D242-CECB-66B03A70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666875"/>
            <a:ext cx="115093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5">
            <a:extLst>
              <a:ext uri="{FF2B5EF4-FFF2-40B4-BE49-F238E27FC236}">
                <a16:creationId xmlns:a16="http://schemas.microsoft.com/office/drawing/2014/main" id="{FC2D4A18-D847-6E7D-0FA5-CFCFC64E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74" y="1418332"/>
            <a:ext cx="2051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6">
            <a:extLst>
              <a:ext uri="{FF2B5EF4-FFF2-40B4-BE49-F238E27FC236}">
                <a16:creationId xmlns:a16="http://schemas.microsoft.com/office/drawing/2014/main" id="{D3BEF486-9CDE-397F-D6F1-3D801F1C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24" y="2116832"/>
            <a:ext cx="22764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1">
            <a:extLst>
              <a:ext uri="{FF2B5EF4-FFF2-40B4-BE49-F238E27FC236}">
                <a16:creationId xmlns:a16="http://schemas.microsoft.com/office/drawing/2014/main" id="{5F72C92E-B2ED-82EF-0FAF-4FFD85EB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2569666"/>
            <a:ext cx="8494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Register 		Guided Reading	    Phonics/Spelling	</a:t>
            </a:r>
          </a:p>
        </p:txBody>
      </p:sp>
      <p:sp>
        <p:nvSpPr>
          <p:cNvPr id="9226" name="TextBox 17">
            <a:extLst>
              <a:ext uri="{FF2B5EF4-FFF2-40B4-BE49-F238E27FC236}">
                <a16:creationId xmlns:a16="http://schemas.microsoft.com/office/drawing/2014/main" id="{E7DE29F5-800B-2671-F2D1-C725B13AE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4449762"/>
            <a:ext cx="842327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              English		                         Assembly 	  	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		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						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		Break Time 				   Maths 	</a:t>
            </a:r>
          </a:p>
        </p:txBody>
      </p:sp>
      <p:pic>
        <p:nvPicPr>
          <p:cNvPr id="9227" name="Picture 13">
            <a:extLst>
              <a:ext uri="{FF2B5EF4-FFF2-40B4-BE49-F238E27FC236}">
                <a16:creationId xmlns:a16="http://schemas.microsoft.com/office/drawing/2014/main" id="{94CC4B42-F680-6625-4402-C58712A7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31" y="5316676"/>
            <a:ext cx="1497013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4">
            <a:extLst>
              <a:ext uri="{FF2B5EF4-FFF2-40B4-BE49-F238E27FC236}">
                <a16:creationId xmlns:a16="http://schemas.microsoft.com/office/drawing/2014/main" id="{7189CC91-2D2B-5816-0D9E-67A353F1A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93" y="3171932"/>
            <a:ext cx="17621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05678"/>
            <a:ext cx="1543680" cy="10924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2F030C9-F643-0291-CEB9-9A7F267C47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9144000" cy="3892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Afternoon</a:t>
            </a:r>
          </a:p>
          <a:p>
            <a:pPr eaLnBrk="1" hangingPunct="1">
              <a:buFontTx/>
              <a:buNone/>
            </a:pPr>
            <a:endParaRPr lang="en-GB" alt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History or Geography      Science  	       P.E.</a:t>
            </a:r>
          </a:p>
          <a:p>
            <a:pPr algn="ctr" eaLnBrk="1" hangingPunct="1">
              <a:buFontTx/>
              <a:buNone/>
            </a:pPr>
            <a:r>
              <a:rPr lang="en-GB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algn="ctr" eaLnBrk="1" hangingPunct="1">
              <a:buFontTx/>
              <a:buNone/>
            </a:pPr>
            <a:endParaRPr lang="en-GB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GB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Art			R.E. </a:t>
            </a:r>
          </a:p>
        </p:txBody>
      </p:sp>
      <p:pic>
        <p:nvPicPr>
          <p:cNvPr id="14339" name="Picture 14">
            <a:extLst>
              <a:ext uri="{FF2B5EF4-FFF2-40B4-BE49-F238E27FC236}">
                <a16:creationId xmlns:a16="http://schemas.microsoft.com/office/drawing/2014/main" id="{56E518AD-5924-6A23-E75D-0769E756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468938"/>
            <a:ext cx="11779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2">
            <a:extLst>
              <a:ext uri="{FF2B5EF4-FFF2-40B4-BE49-F238E27FC236}">
                <a16:creationId xmlns:a16="http://schemas.microsoft.com/office/drawing/2014/main" id="{49BC083E-D54E-9616-36B4-F89FC0FF0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5913438"/>
            <a:ext cx="6467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/>
              <a:t>End the day with a story/class book.</a:t>
            </a:r>
          </a:p>
        </p:txBody>
      </p:sp>
      <p:pic>
        <p:nvPicPr>
          <p:cNvPr id="14342" name="Picture 14">
            <a:extLst>
              <a:ext uri="{FF2B5EF4-FFF2-40B4-BE49-F238E27FC236}">
                <a16:creationId xmlns:a16="http://schemas.microsoft.com/office/drawing/2014/main" id="{CB6FB4B2-BF0D-2B0C-EAA5-DF3B8BD8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32" y="3830638"/>
            <a:ext cx="137001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5">
            <a:extLst>
              <a:ext uri="{FF2B5EF4-FFF2-40B4-BE49-F238E27FC236}">
                <a16:creationId xmlns:a16="http://schemas.microsoft.com/office/drawing/2014/main" id="{6F95E6EE-D0E0-3972-CFB6-0E614350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143000"/>
            <a:ext cx="13795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6" descr="See the source image">
            <a:extLst>
              <a:ext uri="{FF2B5EF4-FFF2-40B4-BE49-F238E27FC236}">
                <a16:creationId xmlns:a16="http://schemas.microsoft.com/office/drawing/2014/main" id="{65576EF3-AAF8-8AF7-3B47-57A03EF03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1014413"/>
            <a:ext cx="11795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7">
            <a:extLst>
              <a:ext uri="{FF2B5EF4-FFF2-40B4-BE49-F238E27FC236}">
                <a16:creationId xmlns:a16="http://schemas.microsoft.com/office/drawing/2014/main" id="{C50B3B04-0730-3211-0A40-A4D6B6631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184275"/>
            <a:ext cx="176847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8">
            <a:extLst>
              <a:ext uri="{FF2B5EF4-FFF2-40B4-BE49-F238E27FC236}">
                <a16:creationId xmlns:a16="http://schemas.microsoft.com/office/drawing/2014/main" id="{7ACD2127-BCA4-055D-60AD-D5776FF9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232400"/>
            <a:ext cx="10906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1">
            <a:extLst>
              <a:ext uri="{FF2B5EF4-FFF2-40B4-BE49-F238E27FC236}">
                <a16:creationId xmlns:a16="http://schemas.microsoft.com/office/drawing/2014/main" id="{601CA873-E8A6-F140-DC40-BC0927A4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1128713"/>
            <a:ext cx="19113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6703"/>
            <a:ext cx="2222101" cy="16839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01989" y="3322192"/>
            <a:ext cx="575147" cy="495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E5DF2F-0989-497D-A815-E73AF6D151DA}"/>
              </a:ext>
            </a:extLst>
          </p:cNvPr>
          <p:cNvSpPr txBox="1"/>
          <p:nvPr/>
        </p:nvSpPr>
        <p:spPr>
          <a:xfrm>
            <a:off x="375218" y="332656"/>
            <a:ext cx="3174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/>
              <a:t>Dojo Points </a:t>
            </a:r>
            <a:endParaRPr lang="en-GB" sz="4000" b="1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D5BD2-E32B-4F90-8A36-245DD47B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4" t="8000" r="1175" b="30400"/>
          <a:stretch/>
        </p:blipFill>
        <p:spPr>
          <a:xfrm>
            <a:off x="467544" y="1566654"/>
            <a:ext cx="8380557" cy="3724692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BB2F9330-47D9-4ED9-A6A4-AB683CA18CEE}"/>
              </a:ext>
            </a:extLst>
          </p:cNvPr>
          <p:cNvSpPr/>
          <p:nvPr/>
        </p:nvSpPr>
        <p:spPr>
          <a:xfrm>
            <a:off x="8244408" y="609329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58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405BDA6-9DFE-41A8-2930-05C621B8B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altLang="en-US" b="1" dirty="0"/>
              <a:t>P.E.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2565E410-AE1F-E0B9-6E9E-25F38F28A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52936"/>
            <a:ext cx="214026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>
            <a:extLst>
              <a:ext uri="{FF2B5EF4-FFF2-40B4-BE49-F238E27FC236}">
                <a16:creationId xmlns:a16="http://schemas.microsoft.com/office/drawing/2014/main" id="{D4D3D25C-FF30-7A42-8533-8AEFA71CF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24744"/>
            <a:ext cx="742716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dirty="0"/>
              <a:t> Thursday afternoon </a:t>
            </a:r>
            <a:r>
              <a:rPr lang="en-GB" altLang="en-US" dirty="0"/>
              <a:t>(one session).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dirty="0"/>
              <a:t> Swimming is normally on a Tuesday morning in the Autumn Term but this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dirty="0"/>
              <a:t>is TBC.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dirty="0"/>
              <a:t> During Spring and Summer term second P.E. session during the week (day will be confirmed before start of Spring term).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FE30868-ED9A-ABA4-0D56-C86FF6E81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7941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6000" b="1" u="sng" dirty="0"/>
              <a:t>Phonics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D57D09E-D726-C9E9-4748-B9B91050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92" y="2204864"/>
            <a:ext cx="8229600" cy="35417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i="1" dirty="0"/>
              <a:t>Little </a:t>
            </a:r>
            <a:r>
              <a:rPr lang="en-GB" altLang="en-US" sz="3600" i="1" dirty="0" err="1"/>
              <a:t>Wandle</a:t>
            </a:r>
            <a:r>
              <a:rPr lang="en-GB" altLang="en-US" sz="3600" i="1" dirty="0"/>
              <a:t> </a:t>
            </a:r>
            <a:r>
              <a:rPr lang="en-GB" altLang="en-US" sz="3600" dirty="0"/>
              <a:t>Scheme. </a:t>
            </a:r>
          </a:p>
          <a:p>
            <a:pPr eaLnBrk="1" hangingPunct="1">
              <a:defRPr/>
            </a:pPr>
            <a:endParaRPr lang="en-GB" altLang="en-US" sz="3600" dirty="0"/>
          </a:p>
          <a:p>
            <a:pPr eaLnBrk="1" hangingPunct="1">
              <a:defRPr/>
            </a:pPr>
            <a:r>
              <a:rPr lang="en-GB" altLang="en-US" sz="3600" dirty="0"/>
              <a:t>25 minutes everyday with the whole class. </a:t>
            </a:r>
          </a:p>
          <a:p>
            <a:pPr eaLnBrk="1" hangingPunct="1">
              <a:defRPr/>
            </a:pPr>
            <a:endParaRPr lang="en-GB" altLang="en-US" sz="3600" dirty="0"/>
          </a:p>
          <a:p>
            <a:pPr eaLnBrk="1" hangingPunct="1">
              <a:defRPr/>
            </a:pPr>
            <a:r>
              <a:rPr lang="en-GB" altLang="en-US" sz="3600" dirty="0"/>
              <a:t>Currently revising Phase 5. </a:t>
            </a:r>
          </a:p>
          <a:p>
            <a:pPr eaLnBrk="1" hangingPunct="1">
              <a:defRPr/>
            </a:pPr>
            <a:endParaRPr lang="en-GB" altLang="en-US" sz="2800" dirty="0"/>
          </a:p>
        </p:txBody>
      </p:sp>
      <p:pic>
        <p:nvPicPr>
          <p:cNvPr id="1026" name="Picture 2" descr="Letters and Sounds | A complete Phonics resource to support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5595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3B552F25-BC07-4773-A4F9-95C7A4B48D88}"/>
              </a:ext>
            </a:extLst>
          </p:cNvPr>
          <p:cNvSpPr/>
          <p:nvPr/>
        </p:nvSpPr>
        <p:spPr>
          <a:xfrm>
            <a:off x="7956376" y="5949280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499</Words>
  <Application>Microsoft Office PowerPoint</Application>
  <PresentationFormat>On-screen Show (4:3)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Unicode MS</vt:lpstr>
      <vt:lpstr>Calibri</vt:lpstr>
      <vt:lpstr>Comic Sans MS</vt:lpstr>
      <vt:lpstr>SassoonPrimaryInfant</vt:lpstr>
      <vt:lpstr>Times New Roman</vt:lpstr>
      <vt:lpstr>1_Default Design</vt:lpstr>
      <vt:lpstr>Welcome to Rabbit Class  Year 2  2025 - 2026</vt:lpstr>
      <vt:lpstr>Year 2 Staff</vt:lpstr>
      <vt:lpstr>Classroom Teaching Assistant: Miss Jackson</vt:lpstr>
      <vt:lpstr>60 Second Curriculum Map</vt:lpstr>
      <vt:lpstr>PowerPoint Presentation</vt:lpstr>
      <vt:lpstr>PowerPoint Presentation</vt:lpstr>
      <vt:lpstr>PowerPoint Presentation</vt:lpstr>
      <vt:lpstr>P.E.</vt:lpstr>
      <vt:lpstr>Phonics</vt:lpstr>
      <vt:lpstr>Phase 5</vt:lpstr>
      <vt:lpstr>              Spelling</vt:lpstr>
      <vt:lpstr>PowerPoint Presentation</vt:lpstr>
      <vt:lpstr>Homework</vt:lpstr>
      <vt:lpstr>History/Geography  Home Learning Projects </vt:lpstr>
      <vt:lpstr>History/Geography  Home Learning Projects</vt:lpstr>
      <vt:lpstr>End of Key Stage 1 Assessments</vt:lpstr>
      <vt:lpstr>End of Key Stage 1 Assessments</vt:lpstr>
      <vt:lpstr>Working at the Expected Standard  Writing Example:</vt:lpstr>
      <vt:lpstr>Independence is key!</vt:lpstr>
      <vt:lpstr>Maths</vt:lpstr>
      <vt:lpstr>Whole school information  </vt:lpstr>
      <vt:lpstr>Handouts: Please help yourself!</vt:lpstr>
      <vt:lpstr>Rabbits@stgiles.surrey.sch.uk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Reading at Home</dc:title>
  <dc:creator>Jen</dc:creator>
  <cp:lastModifiedBy>Corinna Birbeck</cp:lastModifiedBy>
  <cp:revision>143</cp:revision>
  <cp:lastPrinted>2024-09-13T14:29:22Z</cp:lastPrinted>
  <dcterms:created xsi:type="dcterms:W3CDTF">2009-03-18T17:24:28Z</dcterms:created>
  <dcterms:modified xsi:type="dcterms:W3CDTF">2025-09-18T09:03:59Z</dcterms:modified>
</cp:coreProperties>
</file>