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648" r:id="rId2"/>
  </p:sldMasterIdLst>
  <p:notesMasterIdLst>
    <p:notesMasterId r:id="rId35"/>
  </p:notesMasterIdLst>
  <p:sldIdLst>
    <p:sldId id="290" r:id="rId3"/>
    <p:sldId id="289"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19" r:id="rId20"/>
    <p:sldId id="318" r:id="rId21"/>
    <p:sldId id="306" r:id="rId22"/>
    <p:sldId id="307" r:id="rId23"/>
    <p:sldId id="308" r:id="rId24"/>
    <p:sldId id="309" r:id="rId25"/>
    <p:sldId id="310" r:id="rId26"/>
    <p:sldId id="311" r:id="rId27"/>
    <p:sldId id="312" r:id="rId28"/>
    <p:sldId id="313" r:id="rId29"/>
    <p:sldId id="314" r:id="rId30"/>
    <p:sldId id="315" r:id="rId31"/>
    <p:sldId id="316" r:id="rId32"/>
    <p:sldId id="320" r:id="rId33"/>
    <p:sldId id="31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A88F7-BDB9-4E0E-BE8B-26CB372EF50A}" v="671" dt="2022-05-10T12:15:45.988"/>
    <p1510:client id="{3A7B024D-C9DC-4CCB-A9FE-F867468E6540}" v="1933" dt="2022-05-10T12:07:43.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326CB-9BEB-44D6-957C-C1229B69E377}"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AAC96-C4D6-4E78-B72E-50625053755E}" type="slidenum">
              <a:rPr lang="en-GB" smtClean="0"/>
              <a:t>‹#›</a:t>
            </a:fld>
            <a:endParaRPr lang="en-GB"/>
          </a:p>
        </p:txBody>
      </p:sp>
    </p:spTree>
    <p:extLst>
      <p:ext uri="{BB962C8B-B14F-4D97-AF65-F5344CB8AC3E}">
        <p14:creationId xmlns:p14="http://schemas.microsoft.com/office/powerpoint/2010/main" val="375992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5/11/2023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3471FE-46B5-4727-9B67-D90427EB28E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256372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3471FE-46B5-4727-9B67-D90427EB28E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2069903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3471FE-46B5-4727-9B67-D90427EB28E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860084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3471FE-46B5-4727-9B67-D90427EB28E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4112114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3471FE-46B5-4727-9B67-D90427EB28EA}" type="datetimeFigureOut">
              <a:rPr lang="en-GB" smtClean="0"/>
              <a:t>11/05/2023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3776682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3471FE-46B5-4727-9B67-D90427EB28EA}" type="datetimeFigureOut">
              <a:rPr lang="en-GB" smtClean="0"/>
              <a:t>11/05/2023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2897447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471FE-46B5-4727-9B67-D90427EB28EA}" type="datetimeFigureOut">
              <a:rPr lang="en-GB" smtClean="0"/>
              <a:t>11/05/2023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243514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3471FE-46B5-4727-9B67-D90427EB28E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248964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3471FE-46B5-4727-9B67-D90427EB28EA}" type="datetimeFigureOut">
              <a:rPr lang="en-GB" smtClean="0"/>
              <a:t>11/05/2023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3037866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3471FE-46B5-4727-9B67-D90427EB28E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4183132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3471FE-46B5-4727-9B67-D90427EB28EA}" type="datetimeFigureOut">
              <a:rPr lang="en-GB" smtClean="0"/>
              <a:t>11/05/2023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26BD8-92BB-4EC0-998C-3AEBB2833613}" type="slidenum">
              <a:rPr lang="en-GB" smtClean="0"/>
              <a:t>‹#›</a:t>
            </a:fld>
            <a:endParaRPr lang="en-GB"/>
          </a:p>
        </p:txBody>
      </p:sp>
    </p:spTree>
    <p:extLst>
      <p:ext uri="{BB962C8B-B14F-4D97-AF65-F5344CB8AC3E}">
        <p14:creationId xmlns:p14="http://schemas.microsoft.com/office/powerpoint/2010/main" val="323409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5/11/2023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5/11/2023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471FE-46B5-4727-9B67-D90427EB28EA}" type="datetimeFigureOut">
              <a:rPr lang="en-GB" smtClean="0"/>
              <a:t>11/05/2023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26BD8-92BB-4EC0-998C-3AEBB2833613}" type="slidenum">
              <a:rPr lang="en-GB" smtClean="0"/>
              <a:t>‹#›</a:t>
            </a:fld>
            <a:endParaRPr lang="en-GB"/>
          </a:p>
        </p:txBody>
      </p:sp>
    </p:spTree>
    <p:extLst>
      <p:ext uri="{BB962C8B-B14F-4D97-AF65-F5344CB8AC3E}">
        <p14:creationId xmlns:p14="http://schemas.microsoft.com/office/powerpoint/2010/main" val="385351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4.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jpe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19542/Relationships_Education__Relationships_and_Sex_Education__RSE__and_Health_Education.pdf"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7638/RSE_primary_schools_guide_for_parents.pdf" TargetMode="Externa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tgiles.surrey.sch.uk/wp-content/uploads/2021/09/Relationship-and-Sex-Education.pdf"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5547" y="3424886"/>
            <a:ext cx="9604075" cy="2387600"/>
          </a:xfrm>
        </p:spPr>
        <p:txBody>
          <a:bodyPr>
            <a:noAutofit/>
          </a:bodyPr>
          <a:lstStyle/>
          <a:p>
            <a:r>
              <a:rPr lang="en-GB" sz="5400" dirty="0">
                <a:solidFill>
                  <a:schemeClr val="bg1"/>
                </a:solidFill>
                <a:latin typeface="Ebrima"/>
                <a:ea typeface="Ebrima"/>
                <a:cs typeface="Ebrima"/>
              </a:rPr>
              <a:t>RSE at St. Giles' C of E (A) Infant School</a:t>
            </a:r>
            <a:br>
              <a:rPr lang="en-GB" sz="5400" dirty="0">
                <a:latin typeface="Ebrima" panose="02000000000000000000" pitchFamily="2" charset="0"/>
                <a:ea typeface="Ebrima" panose="02000000000000000000" pitchFamily="2" charset="0"/>
                <a:cs typeface="Ebrima" panose="02000000000000000000" pitchFamily="2" charset="0"/>
              </a:rPr>
            </a:br>
            <a:br>
              <a:rPr lang="en-GB" sz="4000" dirty="0">
                <a:latin typeface="Ebrima"/>
                <a:ea typeface="Ebrima"/>
                <a:cs typeface="Ebrima"/>
              </a:rPr>
            </a:br>
            <a:r>
              <a:rPr lang="en-GB" sz="4000" dirty="0">
                <a:solidFill>
                  <a:schemeClr val="bg1"/>
                </a:solidFill>
                <a:latin typeface="Ebrima"/>
                <a:ea typeface="Ebrima"/>
                <a:cs typeface="Ebrima"/>
              </a:rPr>
              <a:t>Parent Workshop</a:t>
            </a:r>
            <a:br>
              <a:rPr lang="en-GB" sz="4000" dirty="0">
                <a:solidFill>
                  <a:schemeClr val="bg1"/>
                </a:solidFill>
                <a:latin typeface="Ebrima"/>
                <a:ea typeface="Ebrima"/>
                <a:cs typeface="Ebrima"/>
              </a:rPr>
            </a:br>
            <a:br>
              <a:rPr lang="en-GB" sz="5400" dirty="0">
                <a:latin typeface="Ebrima"/>
                <a:ea typeface="Ebrima"/>
                <a:cs typeface="Ebrima"/>
              </a:rPr>
            </a:br>
            <a:r>
              <a:rPr lang="en-GB" sz="3000" dirty="0">
                <a:solidFill>
                  <a:schemeClr val="bg1"/>
                </a:solidFill>
                <a:latin typeface="Ebrima"/>
                <a:ea typeface="Ebrima"/>
                <a:cs typeface="Ebrima"/>
              </a:rPr>
              <a:t>May 2023</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254343" y="154746"/>
            <a:ext cx="1774751" cy="1660992"/>
          </a:xfrm>
          <a:prstGeom prst="rect">
            <a:avLst/>
          </a:prstGeom>
          <a:noFill/>
        </p:spPr>
      </p:pic>
    </p:spTree>
    <p:extLst>
      <p:ext uri="{BB962C8B-B14F-4D97-AF65-F5344CB8AC3E}">
        <p14:creationId xmlns:p14="http://schemas.microsoft.com/office/powerpoint/2010/main" val="2644959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Our Science Curriculum</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705852" y="1914396"/>
            <a:ext cx="7709890" cy="4383251"/>
          </a:xfrm>
          <a:solidFill>
            <a:schemeClr val="accent1">
              <a:lumMod val="20000"/>
              <a:lumOff val="80000"/>
            </a:schemeClr>
          </a:solidFill>
        </p:spPr>
        <p:txBody>
          <a:bodyPr vert="horz" lIns="144000" tIns="45720" rIns="91440" bIns="45720" rtlCol="0" anchor="ctr" anchorCtr="0">
            <a:noAutofit/>
          </a:bodyPr>
          <a:lstStyle/>
          <a:p>
            <a:pPr marL="0" indent="0">
              <a:lnSpc>
                <a:spcPct val="100000"/>
              </a:lnSpc>
              <a:spcBef>
                <a:spcPts val="0"/>
              </a:spcBef>
              <a:buNone/>
            </a:pPr>
            <a:r>
              <a:rPr lang="en-GB" sz="1600" b="1">
                <a:latin typeface="Trebuchet MS"/>
                <a:ea typeface="Ebrima"/>
                <a:cs typeface="Calibri"/>
              </a:rPr>
              <a:t>Early Years Foundation Stage</a:t>
            </a:r>
            <a:endParaRPr lang="en-GB" sz="1600" b="1">
              <a:latin typeface="Trebuchet MS"/>
              <a:ea typeface="Ebrima"/>
              <a:cs typeface="+mn-lt"/>
            </a:endParaRPr>
          </a:p>
          <a:p>
            <a:pPr marL="0" indent="0">
              <a:lnSpc>
                <a:spcPct val="100000"/>
              </a:lnSpc>
              <a:spcBef>
                <a:spcPts val="0"/>
              </a:spcBef>
              <a:buNone/>
            </a:pPr>
            <a:endParaRPr lang="en-GB" sz="1600" b="1">
              <a:latin typeface="Trebuchet MS"/>
              <a:ea typeface="Ebrima"/>
              <a:cs typeface="Calibri"/>
            </a:endParaRPr>
          </a:p>
          <a:p>
            <a:pPr marL="0" indent="0">
              <a:lnSpc>
                <a:spcPct val="100000"/>
              </a:lnSpc>
              <a:spcBef>
                <a:spcPts val="0"/>
              </a:spcBef>
              <a:buNone/>
            </a:pPr>
            <a:r>
              <a:rPr lang="en-GB" sz="1600">
                <a:latin typeface="Trebuchet MS"/>
                <a:ea typeface="Ebrima"/>
                <a:cs typeface="Calibri"/>
              </a:rPr>
              <a:t>‘Understanding the World’ part of the EYFS framework. Children will investigate, question and explore – ‘an inquiring mind’.</a:t>
            </a:r>
            <a:endParaRPr lang="en-US" sz="1600">
              <a:ea typeface="+mn-lt"/>
              <a:cs typeface="+mn-lt"/>
            </a:endParaRPr>
          </a:p>
          <a:p>
            <a:pPr marL="0" indent="0">
              <a:lnSpc>
                <a:spcPct val="100000"/>
              </a:lnSpc>
              <a:spcBef>
                <a:spcPts val="0"/>
              </a:spcBef>
              <a:buNone/>
            </a:pPr>
            <a:endParaRPr lang="en-GB" sz="1600">
              <a:ea typeface="+mn-lt"/>
              <a:cs typeface="+mn-lt"/>
            </a:endParaRPr>
          </a:p>
          <a:p>
            <a:pPr marL="0" indent="0">
              <a:lnSpc>
                <a:spcPct val="100000"/>
              </a:lnSpc>
              <a:spcBef>
                <a:spcPts val="0"/>
              </a:spcBef>
              <a:buNone/>
            </a:pPr>
            <a:r>
              <a:rPr lang="en-GB" sz="1600" b="1">
                <a:latin typeface="Trebuchet MS"/>
                <a:ea typeface="Ebrima"/>
                <a:cs typeface="Calibri"/>
              </a:rPr>
              <a:t>Year 1</a:t>
            </a:r>
            <a:endParaRPr lang="en-US" sz="1600">
              <a:ea typeface="+mn-lt"/>
              <a:cs typeface="+mn-lt"/>
            </a:endParaRPr>
          </a:p>
          <a:p>
            <a:pPr marL="0" indent="0">
              <a:lnSpc>
                <a:spcPct val="100000"/>
              </a:lnSpc>
              <a:spcBef>
                <a:spcPts val="0"/>
              </a:spcBef>
              <a:buNone/>
            </a:pPr>
            <a:endParaRPr lang="en-GB" sz="1600">
              <a:ea typeface="+mn-lt"/>
              <a:cs typeface="+mn-lt"/>
            </a:endParaRPr>
          </a:p>
          <a:p>
            <a:pPr marL="0" indent="0">
              <a:lnSpc>
                <a:spcPct val="100000"/>
              </a:lnSpc>
              <a:spcBef>
                <a:spcPts val="0"/>
              </a:spcBef>
              <a:buNone/>
            </a:pPr>
            <a:r>
              <a:rPr lang="en-GB" sz="1600">
                <a:latin typeface="Trebuchet MS"/>
                <a:ea typeface="Ebrima"/>
                <a:cs typeface="Calibri"/>
              </a:rPr>
              <a:t>Identify, name, draw and label the basic parts of </a:t>
            </a:r>
            <a:r>
              <a:rPr lang="en-GB" sz="1600">
                <a:latin typeface="Trebuchet MS"/>
                <a:ea typeface="+mn-lt"/>
                <a:cs typeface="+mn-lt"/>
              </a:rPr>
              <a:t>the human body and say which part of the body is associated with each sense.</a:t>
            </a:r>
            <a:endParaRPr lang="en-US" sz="1600">
              <a:ea typeface="+mn-lt"/>
              <a:cs typeface="+mn-lt"/>
            </a:endParaRPr>
          </a:p>
          <a:p>
            <a:pPr marL="0" indent="0">
              <a:lnSpc>
                <a:spcPct val="100000"/>
              </a:lnSpc>
              <a:spcBef>
                <a:spcPts val="0"/>
              </a:spcBef>
              <a:buNone/>
            </a:pPr>
            <a:endParaRPr lang="en-GB" sz="1600">
              <a:ea typeface="+mn-lt"/>
              <a:cs typeface="+mn-lt"/>
            </a:endParaRPr>
          </a:p>
          <a:p>
            <a:pPr marL="0" indent="0">
              <a:lnSpc>
                <a:spcPct val="100000"/>
              </a:lnSpc>
              <a:spcBef>
                <a:spcPts val="0"/>
              </a:spcBef>
              <a:buNone/>
            </a:pPr>
            <a:r>
              <a:rPr lang="en-GB" sz="1600" b="1">
                <a:latin typeface="Trebuchet MS"/>
                <a:ea typeface="+mn-lt"/>
                <a:cs typeface="+mn-lt"/>
              </a:rPr>
              <a:t>Year 2</a:t>
            </a:r>
            <a:endParaRPr lang="en-US" sz="1600" b="1">
              <a:ea typeface="+mn-lt"/>
              <a:cs typeface="+mn-lt"/>
            </a:endParaRPr>
          </a:p>
          <a:p>
            <a:pPr marL="0" indent="0">
              <a:lnSpc>
                <a:spcPct val="100000"/>
              </a:lnSpc>
              <a:spcBef>
                <a:spcPts val="0"/>
              </a:spcBef>
              <a:buNone/>
            </a:pPr>
            <a:endParaRPr lang="en-GB" sz="1600">
              <a:ea typeface="+mn-lt"/>
              <a:cs typeface="+mn-lt"/>
            </a:endParaRPr>
          </a:p>
          <a:p>
            <a:pPr marL="285750" indent="-285750">
              <a:lnSpc>
                <a:spcPct val="100000"/>
              </a:lnSpc>
              <a:spcBef>
                <a:spcPts val="0"/>
              </a:spcBef>
              <a:buFont typeface="Wingdings" panose="020B0604020202020204" pitchFamily="34" charset="0"/>
              <a:buChar char="§"/>
            </a:pPr>
            <a:r>
              <a:rPr lang="en-GB" sz="1600">
                <a:latin typeface="Trebuchet MS"/>
                <a:ea typeface="+mn-lt"/>
                <a:cs typeface="+mn-lt"/>
              </a:rPr>
              <a:t>Notice that animals, including humans, have offspring which grow into adults.</a:t>
            </a:r>
            <a:endParaRPr lang="en-US" sz="1600">
              <a:latin typeface="Calibri" panose="020F0502020204030204"/>
              <a:ea typeface="+mn-lt"/>
              <a:cs typeface="+mn-lt"/>
            </a:endParaRPr>
          </a:p>
          <a:p>
            <a:pPr marL="285750" indent="-285750">
              <a:lnSpc>
                <a:spcPct val="100000"/>
              </a:lnSpc>
              <a:spcBef>
                <a:spcPts val="0"/>
              </a:spcBef>
              <a:buFont typeface="Wingdings" panose="020B0604020202020204" pitchFamily="34" charset="0"/>
              <a:buChar char="§"/>
            </a:pPr>
            <a:r>
              <a:rPr lang="en-GB" sz="1600">
                <a:latin typeface="Trebuchet MS"/>
                <a:ea typeface="+mn-lt"/>
                <a:cs typeface="+mn-lt"/>
              </a:rPr>
              <a:t>Find out about and describe the basic needs of animals, including humans, for survival (water, food and air).</a:t>
            </a:r>
            <a:endParaRPr lang="en-US" sz="1600">
              <a:latin typeface="Calibri" panose="020F0502020204030204"/>
              <a:ea typeface="+mn-lt"/>
              <a:cs typeface="+mn-lt"/>
            </a:endParaRPr>
          </a:p>
          <a:p>
            <a:pPr marL="285750" indent="-285750">
              <a:lnSpc>
                <a:spcPct val="100000"/>
              </a:lnSpc>
              <a:spcBef>
                <a:spcPts val="0"/>
              </a:spcBef>
              <a:buFont typeface="Wingdings" panose="020B0604020202020204" pitchFamily="34" charset="0"/>
              <a:buChar char="§"/>
            </a:pPr>
            <a:r>
              <a:rPr lang="en-GB" sz="1600">
                <a:latin typeface="Trebuchet MS"/>
                <a:ea typeface="+mn-lt"/>
                <a:cs typeface="+mn-lt"/>
              </a:rPr>
              <a:t>Describe the importance for humans of exercise, eating the right amounts of different types of food, and hygiene.</a:t>
            </a:r>
            <a:endParaRPr lang="en-US" sz="1600">
              <a:latin typeface="Calibri" panose="020F0502020204030204"/>
              <a:ea typeface="+mn-lt"/>
              <a:cs typeface="+mn-lt"/>
            </a:endParaRPr>
          </a:p>
        </p:txBody>
      </p:sp>
      <p:pic>
        <p:nvPicPr>
          <p:cNvPr id="3" name="Picture 3" descr="The Aims of Science Education and the Science Curriculum | by Alice Germain  | Dr. Alice G. on Education | Medium">
            <a:extLst>
              <a:ext uri="{FF2B5EF4-FFF2-40B4-BE49-F238E27FC236}">
                <a16:creationId xmlns:a16="http://schemas.microsoft.com/office/drawing/2014/main" id="{34EACBCA-A83E-9521-4CAA-3B9688015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235" y="3258064"/>
            <a:ext cx="2874490" cy="176718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717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How do we teach RSE at St. Giles'?</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705852" y="1914396"/>
            <a:ext cx="10023768" cy="1177276"/>
          </a:xfrm>
          <a:solidFill>
            <a:schemeClr val="accent1">
              <a:lumMod val="20000"/>
              <a:lumOff val="80000"/>
            </a:schemeClr>
          </a:solidFill>
        </p:spPr>
        <p:txBody>
          <a:bodyPr vert="horz" lIns="144000" tIns="45720" rIns="91440" bIns="45720" rtlCol="0" anchor="ctr" anchorCtr="0">
            <a:noAutofit/>
          </a:bodyPr>
          <a:lstStyle/>
          <a:p>
            <a:pPr marL="0" indent="0" algn="ctr">
              <a:lnSpc>
                <a:spcPct val="100000"/>
              </a:lnSpc>
              <a:spcBef>
                <a:spcPct val="0"/>
              </a:spcBef>
              <a:spcAft>
                <a:spcPct val="0"/>
              </a:spcAft>
              <a:buNone/>
            </a:pPr>
            <a:r>
              <a:rPr lang="en-GB" sz="1600">
                <a:latin typeface="Trebuchet MS"/>
                <a:ea typeface="Ebrima"/>
                <a:cs typeface="Calibri"/>
              </a:rPr>
              <a:t>"My commandment is this: love one another, just as I have loved you" - John 15:12</a:t>
            </a:r>
            <a:endParaRPr lang="en-US"/>
          </a:p>
          <a:p>
            <a:pPr marL="0" indent="0" algn="ctr">
              <a:lnSpc>
                <a:spcPct val="100000"/>
              </a:lnSpc>
              <a:spcBef>
                <a:spcPct val="0"/>
              </a:spcBef>
              <a:spcAft>
                <a:spcPct val="0"/>
              </a:spcAft>
              <a:buNone/>
            </a:pPr>
            <a:endParaRPr lang="en-GB" sz="1600">
              <a:latin typeface="Trebuchet MS"/>
              <a:ea typeface="Ebrima"/>
              <a:cs typeface="Calibri"/>
            </a:endParaRPr>
          </a:p>
          <a:p>
            <a:pPr marL="0" indent="0" algn="ctr">
              <a:lnSpc>
                <a:spcPct val="100000"/>
              </a:lnSpc>
              <a:spcBef>
                <a:spcPct val="0"/>
              </a:spcBef>
              <a:spcAft>
                <a:spcPct val="0"/>
              </a:spcAft>
              <a:buNone/>
            </a:pPr>
            <a:r>
              <a:rPr lang="en-GB" sz="1600" b="1">
                <a:latin typeface="Trebuchet MS"/>
                <a:ea typeface="Ebrima"/>
                <a:cs typeface="Calibri"/>
              </a:rPr>
              <a:t>The</a:t>
            </a:r>
            <a:r>
              <a:rPr lang="en-GB" sz="1600" b="1">
                <a:latin typeface="Trebuchet MS"/>
                <a:ea typeface="Ebrima"/>
                <a:cs typeface="+mn-lt"/>
              </a:rPr>
              <a:t> central message of the Christian faith is love. The central message of our RSE teaching is love.</a:t>
            </a:r>
            <a:endParaRPr lang="en-US" b="1">
              <a:cs typeface="Calibri"/>
            </a:endParaRPr>
          </a:p>
        </p:txBody>
      </p:sp>
      <p:sp>
        <p:nvSpPr>
          <p:cNvPr id="3" name="Content Placeholder 2">
            <a:extLst>
              <a:ext uri="{FF2B5EF4-FFF2-40B4-BE49-F238E27FC236}">
                <a16:creationId xmlns:a16="http://schemas.microsoft.com/office/drawing/2014/main" id="{9BF474D2-DC5A-8DDE-15EE-4E031F7F13C4}"/>
              </a:ext>
            </a:extLst>
          </p:cNvPr>
          <p:cNvSpPr txBox="1">
            <a:spLocks/>
          </p:cNvSpPr>
          <p:nvPr/>
        </p:nvSpPr>
        <p:spPr>
          <a:xfrm>
            <a:off x="705851" y="3429104"/>
            <a:ext cx="8100182" cy="3054398"/>
          </a:xfrm>
          <a:prstGeom prst="rect">
            <a:avLst/>
          </a:prstGeom>
          <a:solidFill>
            <a:schemeClr val="accent2">
              <a:lumMod val="20000"/>
              <a:lumOff val="80000"/>
            </a:schemeClr>
          </a:solidFill>
        </p:spPr>
        <p:txBody>
          <a:bodyPr vert="horz" lIns="14400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1300"/>
              </a:spcBef>
              <a:buNone/>
            </a:pPr>
            <a:r>
              <a:rPr lang="en-GB" sz="1600" b="1">
                <a:latin typeface="Trebuchet MS"/>
                <a:cs typeface="Calibri"/>
              </a:rPr>
              <a:t>Everything we do at our school is underpinned by our Christian Vision and Values:</a:t>
            </a:r>
            <a:endParaRPr lang="en-US" sz="1600">
              <a:ea typeface="+mn-lt"/>
              <a:cs typeface="+mn-lt"/>
            </a:endParaRPr>
          </a:p>
          <a:p>
            <a:pPr>
              <a:lnSpc>
                <a:spcPct val="85000"/>
              </a:lnSpc>
              <a:spcBef>
                <a:spcPts val="1300"/>
              </a:spcBef>
              <a:buFont typeface="Arial"/>
              <a:buChar char="•"/>
            </a:pPr>
            <a:endParaRPr lang="en-GB" sz="1600">
              <a:ea typeface="+mn-lt"/>
              <a:cs typeface="+mn-lt"/>
            </a:endParaRPr>
          </a:p>
          <a:p>
            <a:pPr>
              <a:lnSpc>
                <a:spcPct val="85000"/>
              </a:lnSpc>
              <a:spcBef>
                <a:spcPts val="1300"/>
              </a:spcBef>
              <a:buFont typeface="Arial,Sans-Serif"/>
              <a:buChar char="•"/>
            </a:pPr>
            <a:r>
              <a:rPr lang="en-GB" sz="1600">
                <a:latin typeface="Trebuchet MS"/>
                <a:cs typeface="Calibri"/>
              </a:rPr>
              <a:t>Personal, Social and Health Education (PSHE) lessons</a:t>
            </a:r>
            <a:endParaRPr lang="en-US" sz="1600">
              <a:ea typeface="+mn-lt"/>
              <a:cs typeface="+mn-lt"/>
            </a:endParaRPr>
          </a:p>
          <a:p>
            <a:pPr>
              <a:lnSpc>
                <a:spcPct val="85000"/>
              </a:lnSpc>
              <a:spcBef>
                <a:spcPts val="1300"/>
              </a:spcBef>
              <a:buFont typeface="Arial,Sans-Serif"/>
              <a:buChar char="•"/>
            </a:pPr>
            <a:r>
              <a:rPr lang="en-GB" sz="1600">
                <a:latin typeface="Trebuchet MS"/>
                <a:cs typeface="Calibri"/>
              </a:rPr>
              <a:t>Parts of the Science curriculum feed into RSE</a:t>
            </a:r>
            <a:endParaRPr lang="en-US" sz="1600">
              <a:ea typeface="+mn-lt"/>
              <a:cs typeface="+mn-lt"/>
            </a:endParaRPr>
          </a:p>
          <a:p>
            <a:pPr>
              <a:lnSpc>
                <a:spcPct val="85000"/>
              </a:lnSpc>
              <a:spcBef>
                <a:spcPts val="1300"/>
              </a:spcBef>
              <a:buFont typeface="Arial,Sans-Serif"/>
              <a:buChar char="•"/>
            </a:pPr>
            <a:r>
              <a:rPr lang="en-GB" sz="1600">
                <a:latin typeface="Trebuchet MS"/>
                <a:cs typeface="Calibri"/>
              </a:rPr>
              <a:t>Circle times / Assemblies / Stories</a:t>
            </a:r>
            <a:endParaRPr lang="en-US" sz="1600">
              <a:ea typeface="+mn-lt"/>
              <a:cs typeface="+mn-lt"/>
            </a:endParaRPr>
          </a:p>
          <a:p>
            <a:pPr>
              <a:lnSpc>
                <a:spcPct val="85000"/>
              </a:lnSpc>
              <a:spcBef>
                <a:spcPts val="1300"/>
              </a:spcBef>
              <a:buFont typeface="Arial,Sans-Serif"/>
              <a:buChar char="•"/>
            </a:pPr>
            <a:r>
              <a:rPr lang="en-GB" sz="1600">
                <a:latin typeface="Trebuchet MS"/>
                <a:cs typeface="Calibri"/>
              </a:rPr>
              <a:t>Jigsaw programme</a:t>
            </a:r>
            <a:endParaRPr lang="en-US" sz="1600">
              <a:ea typeface="+mn-lt"/>
              <a:cs typeface="+mn-lt"/>
            </a:endParaRPr>
          </a:p>
          <a:p>
            <a:pPr>
              <a:lnSpc>
                <a:spcPct val="85000"/>
              </a:lnSpc>
              <a:spcBef>
                <a:spcPts val="1300"/>
              </a:spcBef>
              <a:buFont typeface="Arial,Sans-Serif"/>
              <a:buChar char="•"/>
            </a:pPr>
            <a:r>
              <a:rPr lang="en-GB" sz="1600">
                <a:latin typeface="Trebuchet MS"/>
                <a:cs typeface="Calibri"/>
              </a:rPr>
              <a:t>Thrive approach and intervention programme</a:t>
            </a:r>
            <a:endParaRPr lang="en-US" sz="1600">
              <a:ea typeface="+mn-lt"/>
              <a:cs typeface="+mn-lt"/>
            </a:endParaRPr>
          </a:p>
          <a:p>
            <a:pPr>
              <a:lnSpc>
                <a:spcPct val="85000"/>
              </a:lnSpc>
              <a:spcBef>
                <a:spcPts val="1300"/>
              </a:spcBef>
              <a:buFont typeface="Arial,Sans-Serif"/>
              <a:buChar char="•"/>
            </a:pPr>
            <a:r>
              <a:rPr lang="en-GB" sz="1600">
                <a:latin typeface="Trebuchet MS"/>
                <a:cs typeface="Calibri"/>
              </a:rPr>
              <a:t>During play</a:t>
            </a:r>
            <a:endParaRPr lang="en-US" sz="1600">
              <a:cs typeface="Calibri" panose="020F0502020204030204"/>
            </a:endParaRPr>
          </a:p>
        </p:txBody>
      </p:sp>
      <p:pic>
        <p:nvPicPr>
          <p:cNvPr id="6" name="Picture 2" descr="Circle Time in Nursery - Perrott Hill">
            <a:extLst>
              <a:ext uri="{FF2B5EF4-FFF2-40B4-BE49-F238E27FC236}">
                <a16:creationId xmlns:a16="http://schemas.microsoft.com/office/drawing/2014/main" id="{C8A801FE-CD1F-F93A-12CB-85E849699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365" y="3097503"/>
            <a:ext cx="2168439" cy="144229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4" descr="The Thrive Approach">
            <a:extLst>
              <a:ext uri="{FF2B5EF4-FFF2-40B4-BE49-F238E27FC236}">
                <a16:creationId xmlns:a16="http://schemas.microsoft.com/office/drawing/2014/main" id="{451E6A5B-A81C-7511-26BA-3E7B4129D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7352" y="5499503"/>
            <a:ext cx="2419118" cy="87699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6" descr="PSHE - Jigsaw | Southfields Primary School">
            <a:extLst>
              <a:ext uri="{FF2B5EF4-FFF2-40B4-BE49-F238E27FC236}">
                <a16:creationId xmlns:a16="http://schemas.microsoft.com/office/drawing/2014/main" id="{F5461815-963A-2683-C3EF-F2FF53176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861" y="4149331"/>
            <a:ext cx="2095935" cy="13473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descr="Teaching abroad: How and where to find a job">
            <a:extLst>
              <a:ext uri="{FF2B5EF4-FFF2-40B4-BE49-F238E27FC236}">
                <a16:creationId xmlns:a16="http://schemas.microsoft.com/office/drawing/2014/main" id="{00F0E8CC-0CB1-69F2-91F9-1BE467B3A8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422" y="5592011"/>
            <a:ext cx="1839480" cy="9794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402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Jigsaw</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705852" y="1914396"/>
            <a:ext cx="8128061" cy="4531934"/>
          </a:xfrm>
          <a:solidFill>
            <a:schemeClr val="accent1">
              <a:lumMod val="20000"/>
              <a:lumOff val="80000"/>
            </a:schemeClr>
          </a:solidFill>
        </p:spPr>
        <p:txBody>
          <a:bodyPr vert="horz" lIns="144000" tIns="45720" rIns="91440" bIns="45720" rtlCol="0" anchor="ctr" anchorCtr="0">
            <a:noAutofit/>
          </a:bodyPr>
          <a:lstStyle/>
          <a:p>
            <a:pPr marL="0" indent="0">
              <a:lnSpc>
                <a:spcPct val="150000"/>
              </a:lnSpc>
              <a:spcBef>
                <a:spcPts val="1300"/>
              </a:spcBef>
              <a:buNone/>
            </a:pPr>
            <a:r>
              <a:rPr lang="en-GB" sz="1600">
                <a:latin typeface="Trebuchet MS"/>
                <a:ea typeface="Ebrima"/>
                <a:cs typeface="Calibri"/>
              </a:rPr>
              <a:t>The Jigsaw PSHE Programme includes lessons on ALL aspects of compulsory Relationships and Health Education, designed in a sensitive, spiral, age-appropriate curriculum.</a:t>
            </a:r>
          </a:p>
          <a:p>
            <a:pPr marL="0" indent="0">
              <a:lnSpc>
                <a:spcPct val="150000"/>
              </a:lnSpc>
              <a:spcBef>
                <a:spcPts val="1300"/>
              </a:spcBef>
              <a:buNone/>
            </a:pPr>
            <a:r>
              <a:rPr lang="en-GB" sz="1600" b="1">
                <a:latin typeface="Trebuchet MS"/>
                <a:ea typeface="Ebrima"/>
                <a:cs typeface="Calibri"/>
              </a:rPr>
              <a:t>Jigsaw PSHE </a:t>
            </a:r>
            <a:r>
              <a:rPr lang="en-GB" sz="1600">
                <a:latin typeface="Trebuchet MS"/>
                <a:ea typeface="Ebrima"/>
                <a:cs typeface="Calibri"/>
              </a:rPr>
              <a:t>is a comprehensive and completely original Scheme </a:t>
            </a:r>
            <a:r>
              <a:rPr lang="en-GB" sz="1600">
                <a:latin typeface="Trebuchet MS"/>
                <a:ea typeface="Ebrima"/>
                <a:cs typeface="+mn-lt"/>
              </a:rPr>
              <a:t>of Work (lesson plans) for the whole primary school. The Jigsaw teaching materials integrate Personal, Social, Health Education (PSHE), emotional literacy, social skills, mindfulness, and spiritual development in a whole-school approach. The expectations of the DfE Relationships and Health Education guidance are woven throughout Jigsaw but specifically covered in the Relationships and Healthy Me Puzzles (units), with puberty and human reproduction being taught in the Changing Me Puzzle.</a:t>
            </a:r>
            <a:endParaRPr lang="en-US">
              <a:cs typeface="Calibri" panose="020F0502020204030204"/>
            </a:endParaRPr>
          </a:p>
        </p:txBody>
      </p:sp>
      <p:pic>
        <p:nvPicPr>
          <p:cNvPr id="12" name="Picture 11" descr="A picture containing text&#10;&#10;Description automatically generated">
            <a:extLst>
              <a:ext uri="{FF2B5EF4-FFF2-40B4-BE49-F238E27FC236}">
                <a16:creationId xmlns:a16="http://schemas.microsoft.com/office/drawing/2014/main" id="{0CC613FC-65A0-F269-818E-6EFC8A04B762}"/>
              </a:ext>
            </a:extLst>
          </p:cNvPr>
          <p:cNvPicPr>
            <a:picLocks noChangeAspect="1"/>
          </p:cNvPicPr>
          <p:nvPr/>
        </p:nvPicPr>
        <p:blipFill>
          <a:blip r:embed="rId3"/>
          <a:stretch>
            <a:fillRect/>
          </a:stretch>
        </p:blipFill>
        <p:spPr>
          <a:xfrm rot="971744">
            <a:off x="8970479" y="3470393"/>
            <a:ext cx="2820402" cy="105354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459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Jigsaw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705852" y="1914396"/>
            <a:ext cx="10023768" cy="2980056"/>
          </a:xfrm>
          <a:solidFill>
            <a:schemeClr val="accent1">
              <a:lumMod val="20000"/>
              <a:lumOff val="80000"/>
            </a:schemeClr>
          </a:solidFill>
        </p:spPr>
        <p:txBody>
          <a:bodyPr vert="horz" lIns="144000" tIns="45720" rIns="91440" bIns="45720" rtlCol="0" anchor="ctr" anchorCtr="0">
            <a:noAutofit/>
          </a:bodyPr>
          <a:lstStyle/>
          <a:p>
            <a:pPr marL="0" indent="0">
              <a:lnSpc>
                <a:spcPct val="150000"/>
              </a:lnSpc>
              <a:spcBef>
                <a:spcPts val="1300"/>
              </a:spcBef>
              <a:buNone/>
            </a:pPr>
            <a:r>
              <a:rPr lang="en-GB" sz="2000">
                <a:latin typeface="Trebuchet MS"/>
                <a:ea typeface="Ebrima"/>
                <a:cs typeface="Calibri"/>
              </a:rPr>
              <a:t>The Jigsaw PSHE lessons aim to give children</a:t>
            </a:r>
            <a:r>
              <a:rPr lang="en-GB" sz="2000">
                <a:latin typeface="Trebuchet MS"/>
                <a:ea typeface="Ebrima"/>
                <a:cs typeface="+mn-lt"/>
              </a:rPr>
              <a:t> their entitlement to information about relationships</a:t>
            </a:r>
            <a:r>
              <a:rPr lang="en-GB" sz="2000">
                <a:latin typeface="Trebuchet MS"/>
                <a:ea typeface="Ebrima"/>
                <a:cs typeface="Calibri"/>
              </a:rPr>
              <a:t>, puberty and human reproduction</a:t>
            </a:r>
            <a:r>
              <a:rPr lang="en-GB" sz="2000">
                <a:latin typeface="Trebuchet MS"/>
                <a:ea typeface="Ebrima"/>
                <a:cs typeface="+mn-lt"/>
              </a:rPr>
              <a:t>, appropriate to their ages and stages of development. This work is treated in a matter-of-fact and sensitive manner and helps children to cope with change, including puberty, and to learn about healthy relationships.</a:t>
            </a:r>
            <a:endParaRPr lang="en-US" sz="3600"/>
          </a:p>
        </p:txBody>
      </p:sp>
      <p:pic>
        <p:nvPicPr>
          <p:cNvPr id="3" name="Picture 2" descr="P.H.S.E | Brierley Hill Primary School">
            <a:extLst>
              <a:ext uri="{FF2B5EF4-FFF2-40B4-BE49-F238E27FC236}">
                <a16:creationId xmlns:a16="http://schemas.microsoft.com/office/drawing/2014/main" id="{CE165218-76DA-170E-C3AE-7F5E43C22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193" y="4514112"/>
            <a:ext cx="5109152" cy="19868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634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Jigsaw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705852" y="1914396"/>
            <a:ext cx="6139426" cy="4531933"/>
          </a:xfrm>
          <a:solidFill>
            <a:schemeClr val="accent1">
              <a:lumMod val="20000"/>
              <a:lumOff val="80000"/>
            </a:schemeClr>
          </a:solidFill>
        </p:spPr>
        <p:txBody>
          <a:bodyPr vert="horz" lIns="144000" tIns="45720" rIns="91440" bIns="45720" rtlCol="0" anchor="ctr" anchorCtr="0">
            <a:noAutofit/>
          </a:bodyPr>
          <a:lstStyle/>
          <a:p>
            <a:pPr marL="0" indent="0">
              <a:lnSpc>
                <a:spcPct val="100000"/>
              </a:lnSpc>
              <a:spcBef>
                <a:spcPts val="0"/>
              </a:spcBef>
              <a:buNone/>
            </a:pPr>
            <a:r>
              <a:rPr lang="en-GB" sz="2000">
                <a:latin typeface="Trebuchet MS"/>
                <a:ea typeface="Ebrima"/>
                <a:cs typeface="Calibri"/>
              </a:rPr>
              <a:t>There are six Puzzles </a:t>
            </a:r>
            <a:r>
              <a:rPr lang="en-GB" sz="2000">
                <a:latin typeface="Trebuchet MS"/>
                <a:ea typeface="Ebrima"/>
                <a:cs typeface="+mn-lt"/>
              </a:rPr>
              <a:t>(units):</a:t>
            </a:r>
            <a:endParaRPr lang="en-US" sz="2000">
              <a:ea typeface="+mn-lt"/>
              <a:cs typeface="+mn-lt"/>
            </a:endParaRPr>
          </a:p>
          <a:p>
            <a:pPr marL="0" indent="0">
              <a:lnSpc>
                <a:spcPct val="100000"/>
              </a:lnSpc>
              <a:spcBef>
                <a:spcPts val="0"/>
              </a:spcBef>
              <a:buNone/>
            </a:pPr>
            <a:endParaRPr lang="en-GB" sz="2000">
              <a:latin typeface="Trebuchet MS"/>
              <a:ea typeface="Ebrima"/>
              <a:cs typeface="+mn-lt"/>
            </a:endParaRPr>
          </a:p>
          <a:p>
            <a:pPr marL="342900" indent="-342900">
              <a:lnSpc>
                <a:spcPct val="100000"/>
              </a:lnSpc>
              <a:spcBef>
                <a:spcPts val="0"/>
              </a:spcBef>
              <a:buFont typeface="Arial,Sans-Serif"/>
              <a:buChar char="•"/>
            </a:pPr>
            <a:r>
              <a:rPr lang="en-GB" sz="2000">
                <a:latin typeface="Trebuchet MS"/>
                <a:ea typeface="Ebrima"/>
                <a:cs typeface="+mn-lt"/>
              </a:rPr>
              <a:t>Being me in My World</a:t>
            </a:r>
            <a:endParaRPr lang="en-US" sz="2000">
              <a:ea typeface="+mn-lt"/>
              <a:cs typeface="+mn-lt"/>
            </a:endParaRPr>
          </a:p>
          <a:p>
            <a:pPr marL="342900" indent="-342900">
              <a:lnSpc>
                <a:spcPct val="100000"/>
              </a:lnSpc>
              <a:spcBef>
                <a:spcPts val="0"/>
              </a:spcBef>
              <a:buFont typeface="Arial,Sans-Serif"/>
              <a:buChar char="•"/>
            </a:pPr>
            <a:r>
              <a:rPr lang="en-GB" sz="2000">
                <a:latin typeface="Trebuchet MS"/>
                <a:ea typeface="Ebrima"/>
                <a:cs typeface="+mn-lt"/>
              </a:rPr>
              <a:t>Celebrating Difference</a:t>
            </a:r>
            <a:endParaRPr lang="en-US" sz="2000">
              <a:ea typeface="+mn-lt"/>
              <a:cs typeface="+mn-lt"/>
            </a:endParaRPr>
          </a:p>
          <a:p>
            <a:pPr marL="342900" indent="-342900">
              <a:lnSpc>
                <a:spcPct val="100000"/>
              </a:lnSpc>
              <a:spcBef>
                <a:spcPts val="0"/>
              </a:spcBef>
              <a:buFont typeface="Arial,Sans-Serif"/>
              <a:buChar char="•"/>
            </a:pPr>
            <a:r>
              <a:rPr lang="en-GB" sz="2000">
                <a:latin typeface="Trebuchet MS"/>
                <a:ea typeface="Ebrima"/>
                <a:cs typeface="+mn-lt"/>
              </a:rPr>
              <a:t>Dreams and Goals</a:t>
            </a:r>
            <a:endParaRPr lang="en-US" sz="2000">
              <a:ea typeface="+mn-lt"/>
              <a:cs typeface="+mn-lt"/>
            </a:endParaRPr>
          </a:p>
          <a:p>
            <a:pPr marL="342900" indent="-342900">
              <a:lnSpc>
                <a:spcPct val="100000"/>
              </a:lnSpc>
              <a:spcBef>
                <a:spcPts val="0"/>
              </a:spcBef>
              <a:buFont typeface="Arial,Sans-Serif"/>
              <a:buChar char="•"/>
            </a:pPr>
            <a:r>
              <a:rPr lang="en-GB" sz="2000">
                <a:latin typeface="Trebuchet MS"/>
                <a:ea typeface="Ebrima"/>
                <a:cs typeface="+mn-lt"/>
              </a:rPr>
              <a:t>Healthy Me</a:t>
            </a:r>
            <a:endParaRPr lang="en-US" sz="2000">
              <a:ea typeface="+mn-lt"/>
              <a:cs typeface="+mn-lt"/>
            </a:endParaRPr>
          </a:p>
          <a:p>
            <a:pPr marL="342900" indent="-342900">
              <a:lnSpc>
                <a:spcPct val="100000"/>
              </a:lnSpc>
              <a:spcBef>
                <a:spcPts val="0"/>
              </a:spcBef>
              <a:buFont typeface="Arial,Sans-Serif"/>
              <a:buChar char="•"/>
            </a:pPr>
            <a:r>
              <a:rPr lang="en-GB" sz="2000">
                <a:latin typeface="Trebuchet MS"/>
                <a:ea typeface="Ebrima"/>
                <a:cs typeface="+mn-lt"/>
              </a:rPr>
              <a:t>Relationships</a:t>
            </a:r>
            <a:endParaRPr lang="en-US" sz="2000">
              <a:ea typeface="+mn-lt"/>
              <a:cs typeface="+mn-lt"/>
            </a:endParaRPr>
          </a:p>
          <a:p>
            <a:pPr marL="342900" indent="-342900">
              <a:lnSpc>
                <a:spcPct val="100000"/>
              </a:lnSpc>
              <a:spcBef>
                <a:spcPts val="0"/>
              </a:spcBef>
              <a:buFont typeface="Arial,Sans-Serif"/>
              <a:buChar char="•"/>
            </a:pPr>
            <a:r>
              <a:rPr lang="en-GB" sz="2000">
                <a:latin typeface="Trebuchet MS"/>
                <a:ea typeface="Ebrima"/>
                <a:cs typeface="+mn-lt"/>
              </a:rPr>
              <a:t>Changing Me</a:t>
            </a:r>
            <a:endParaRPr lang="en-US" sz="2000">
              <a:ea typeface="+mn-lt"/>
              <a:cs typeface="+mn-lt"/>
            </a:endParaRPr>
          </a:p>
          <a:p>
            <a:pPr marL="0" indent="0">
              <a:lnSpc>
                <a:spcPct val="100000"/>
              </a:lnSpc>
              <a:spcBef>
                <a:spcPts val="0"/>
              </a:spcBef>
              <a:buNone/>
            </a:pPr>
            <a:endParaRPr lang="en-GB" sz="2000">
              <a:latin typeface="Trebuchet MS"/>
              <a:ea typeface="Ebrima"/>
              <a:cs typeface="+mn-lt"/>
            </a:endParaRPr>
          </a:p>
          <a:p>
            <a:pPr marL="0" indent="0">
              <a:lnSpc>
                <a:spcPct val="100000"/>
              </a:lnSpc>
              <a:spcBef>
                <a:spcPts val="0"/>
              </a:spcBef>
              <a:buNone/>
            </a:pPr>
            <a:r>
              <a:rPr lang="en-GB" sz="2000">
                <a:latin typeface="Trebuchet MS"/>
                <a:ea typeface="Ebrima"/>
                <a:cs typeface="+mn-lt"/>
              </a:rPr>
              <a:t>Each unit has six lessons.</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mn-lt"/>
              </a:rPr>
              <a:t>These are sequenced from the beginning to the end of the school year. The Relationships and Changing Me Puzzles are taught in the Summer Term.</a:t>
            </a:r>
            <a:endParaRPr lang="en-US"/>
          </a:p>
        </p:txBody>
      </p:sp>
      <p:pic>
        <p:nvPicPr>
          <p:cNvPr id="3" name="Picture 2" descr="P.H.S.E | Brierley Hill Primary School">
            <a:extLst>
              <a:ext uri="{FF2B5EF4-FFF2-40B4-BE49-F238E27FC236}">
                <a16:creationId xmlns:a16="http://schemas.microsoft.com/office/drawing/2014/main" id="{CE165218-76DA-170E-C3AE-7F5E43C22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266" y="2627697"/>
            <a:ext cx="5109152" cy="198689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5417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Jigsaw in EYFS</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991184B9-A9E4-8C97-BC22-CC8EAFC45B79}"/>
              </a:ext>
            </a:extLst>
          </p:cNvPr>
          <p:cNvGraphicFramePr>
            <a:graphicFrameLocks noGrp="1"/>
          </p:cNvGraphicFramePr>
          <p:nvPr>
            <p:extLst>
              <p:ext uri="{D42A27DB-BD31-4B8C-83A1-F6EECF244321}">
                <p14:modId xmlns:p14="http://schemas.microsoft.com/office/powerpoint/2010/main" val="3560459726"/>
              </p:ext>
            </p:extLst>
          </p:nvPr>
        </p:nvGraphicFramePr>
        <p:xfrm>
          <a:off x="200023" y="1678946"/>
          <a:ext cx="5442693" cy="4985752"/>
        </p:xfrm>
        <a:graphic>
          <a:graphicData uri="http://schemas.openxmlformats.org/drawingml/2006/table">
            <a:tbl>
              <a:tblPr firstRow="1" bandRow="1">
                <a:tableStyleId>{5C22544A-7EE6-4342-B048-85BDC9FD1C3A}</a:tableStyleId>
              </a:tblPr>
              <a:tblGrid>
                <a:gridCol w="959912">
                  <a:extLst>
                    <a:ext uri="{9D8B030D-6E8A-4147-A177-3AD203B41FA5}">
                      <a16:colId xmlns:a16="http://schemas.microsoft.com/office/drawing/2014/main" val="1283228364"/>
                    </a:ext>
                  </a:extLst>
                </a:gridCol>
                <a:gridCol w="4482781">
                  <a:extLst>
                    <a:ext uri="{9D8B030D-6E8A-4147-A177-3AD203B41FA5}">
                      <a16:colId xmlns:a16="http://schemas.microsoft.com/office/drawing/2014/main" val="525041643"/>
                    </a:ext>
                  </a:extLst>
                </a:gridCol>
              </a:tblGrid>
              <a:tr h="322312">
                <a:tc>
                  <a:txBody>
                    <a:bodyPr/>
                    <a:lstStyle/>
                    <a:p>
                      <a:r>
                        <a:rPr lang="en-GB" sz="1400"/>
                        <a:t>Unit</a:t>
                      </a:r>
                    </a:p>
                  </a:txBody>
                  <a:tcPr/>
                </a:tc>
                <a:tc>
                  <a:txBody>
                    <a:bodyPr/>
                    <a:lstStyle/>
                    <a:p>
                      <a:r>
                        <a:rPr lang="en-GB" sz="1400"/>
                        <a:t>Learning intentions</a:t>
                      </a:r>
                    </a:p>
                  </a:txBody>
                  <a:tcPr/>
                </a:tc>
                <a:extLst>
                  <a:ext uri="{0D108BD9-81ED-4DB2-BD59-A6C34878D82A}">
                    <a16:rowId xmlns:a16="http://schemas.microsoft.com/office/drawing/2014/main" val="1655743674"/>
                  </a:ext>
                </a:extLst>
              </a:tr>
              <a:tr h="1282390">
                <a:tc>
                  <a:txBody>
                    <a:bodyPr/>
                    <a:lstStyle/>
                    <a:p>
                      <a:r>
                        <a:rPr lang="en-GB" sz="1200"/>
                        <a:t>Being Me in My</a:t>
                      </a:r>
                      <a:r>
                        <a:rPr lang="en-GB" sz="1200" baseline="0"/>
                        <a:t> World</a:t>
                      </a:r>
                      <a:endParaRPr lang="en-GB" sz="1200"/>
                    </a:p>
                  </a:txBody>
                  <a:tcPr/>
                </a:tc>
                <a:tc>
                  <a:txBody>
                    <a:bodyPr/>
                    <a:lstStyle/>
                    <a:p>
                      <a:r>
                        <a:rPr lang="en-GB" sz="1200"/>
                        <a:t>I understand how it feels to belong and that we are similar and different</a:t>
                      </a:r>
                    </a:p>
                    <a:p>
                      <a:r>
                        <a:rPr lang="en-GB" sz="1200"/>
                        <a:t>I can start to recognise and manage my feelings</a:t>
                      </a:r>
                    </a:p>
                    <a:p>
                      <a:r>
                        <a:rPr lang="en-GB" sz="1200"/>
                        <a:t>I enjoy working with others to make school a good place to be</a:t>
                      </a:r>
                    </a:p>
                    <a:p>
                      <a:r>
                        <a:rPr lang="en-GB" sz="1200"/>
                        <a:t>I understand why it is good to be kind and use gentle hands</a:t>
                      </a:r>
                    </a:p>
                    <a:p>
                      <a:r>
                        <a:rPr lang="en-GB" sz="1200"/>
                        <a:t>I am starting to understand children’s rights and this means we should all be allowed to learn and play</a:t>
                      </a:r>
                    </a:p>
                    <a:p>
                      <a:r>
                        <a:rPr lang="en-GB" sz="1200"/>
                        <a:t>I am learning what being responsible means</a:t>
                      </a:r>
                    </a:p>
                  </a:txBody>
                  <a:tcPr/>
                </a:tc>
                <a:extLst>
                  <a:ext uri="{0D108BD9-81ED-4DB2-BD59-A6C34878D82A}">
                    <a16:rowId xmlns:a16="http://schemas.microsoft.com/office/drawing/2014/main" val="2736530408"/>
                  </a:ext>
                </a:extLst>
              </a:tr>
              <a:tr h="1421780">
                <a:tc>
                  <a:txBody>
                    <a:bodyPr/>
                    <a:lstStyle/>
                    <a:p>
                      <a:r>
                        <a:rPr lang="en-GB" sz="1200"/>
                        <a:t>Celebrating Difference</a:t>
                      </a:r>
                    </a:p>
                  </a:txBody>
                  <a:tcPr/>
                </a:tc>
                <a:tc>
                  <a:txBody>
                    <a:bodyPr/>
                    <a:lstStyle/>
                    <a:p>
                      <a:r>
                        <a:rPr lang="en-GB" sz="1200"/>
                        <a:t>I can identify something I am good at and understand everyone is good at different things </a:t>
                      </a:r>
                    </a:p>
                    <a:p>
                      <a:r>
                        <a:rPr lang="en-GB" sz="1200"/>
                        <a:t>I understand that being different makes us all special</a:t>
                      </a:r>
                    </a:p>
                    <a:p>
                      <a:r>
                        <a:rPr lang="en-GB" sz="1200"/>
                        <a:t>I know we are all different but the same in some ways</a:t>
                      </a:r>
                    </a:p>
                    <a:p>
                      <a:r>
                        <a:rPr lang="en-GB" sz="1200"/>
                        <a:t>I can tell you why I think my home is special to me</a:t>
                      </a:r>
                    </a:p>
                    <a:p>
                      <a:r>
                        <a:rPr lang="en-GB" sz="1200"/>
                        <a:t>I can tell you how to be a kind friend</a:t>
                      </a:r>
                    </a:p>
                    <a:p>
                      <a:r>
                        <a:rPr lang="en-GB" sz="1200"/>
                        <a:t>I know which words to use to stand up for myself when someone says or does something unkind</a:t>
                      </a:r>
                    </a:p>
                  </a:txBody>
                  <a:tcPr/>
                </a:tc>
                <a:extLst>
                  <a:ext uri="{0D108BD9-81ED-4DB2-BD59-A6C34878D82A}">
                    <a16:rowId xmlns:a16="http://schemas.microsoft.com/office/drawing/2014/main" val="1033897083"/>
                  </a:ext>
                </a:extLst>
              </a:tr>
              <a:tr h="1375317">
                <a:tc>
                  <a:txBody>
                    <a:bodyPr/>
                    <a:lstStyle/>
                    <a:p>
                      <a:r>
                        <a:rPr lang="en-GB" sz="1200"/>
                        <a:t>Dreams and Goals</a:t>
                      </a:r>
                    </a:p>
                  </a:txBody>
                  <a:tcPr/>
                </a:tc>
                <a:tc>
                  <a:txBody>
                    <a:bodyPr/>
                    <a:lstStyle/>
                    <a:p>
                      <a:r>
                        <a:rPr lang="en-GB" sz="1200"/>
                        <a:t>I understand that if I persevere I can tackle challenges</a:t>
                      </a:r>
                    </a:p>
                    <a:p>
                      <a:r>
                        <a:rPr lang="en-GB" sz="1200"/>
                        <a:t>I can tell you about a time I didn’t give up until I achieved my goal</a:t>
                      </a:r>
                    </a:p>
                    <a:p>
                      <a:r>
                        <a:rPr lang="en-GB" sz="1200"/>
                        <a:t>I can set a goal and work towards it</a:t>
                      </a:r>
                    </a:p>
                    <a:p>
                      <a:r>
                        <a:rPr lang="en-GB" sz="1200"/>
                        <a:t>I can use kind words to encourage people</a:t>
                      </a:r>
                    </a:p>
                    <a:p>
                      <a:r>
                        <a:rPr lang="en-GB" sz="1200"/>
                        <a:t>I understand the link between what I learn now and the job I might like to do when I’m older</a:t>
                      </a:r>
                    </a:p>
                    <a:p>
                      <a:r>
                        <a:rPr lang="en-GB" sz="1200"/>
                        <a:t>I can say how I feel when I achieve a goal and know what it means to feel proud</a:t>
                      </a:r>
                    </a:p>
                  </a:txBody>
                  <a:tcPr/>
                </a:tc>
                <a:extLst>
                  <a:ext uri="{0D108BD9-81ED-4DB2-BD59-A6C34878D82A}">
                    <a16:rowId xmlns:a16="http://schemas.microsoft.com/office/drawing/2014/main" val="3816755599"/>
                  </a:ext>
                </a:extLst>
              </a:tr>
            </a:tbl>
          </a:graphicData>
        </a:graphic>
      </p:graphicFrame>
      <p:graphicFrame>
        <p:nvGraphicFramePr>
          <p:cNvPr id="12" name="Table 11">
            <a:extLst>
              <a:ext uri="{FF2B5EF4-FFF2-40B4-BE49-F238E27FC236}">
                <a16:creationId xmlns:a16="http://schemas.microsoft.com/office/drawing/2014/main" id="{A3B18EE4-7740-DE0E-5326-A6FE5D4DFBFB}"/>
              </a:ext>
            </a:extLst>
          </p:cNvPr>
          <p:cNvGraphicFramePr>
            <a:graphicFrameLocks noGrp="1"/>
          </p:cNvGraphicFramePr>
          <p:nvPr>
            <p:extLst>
              <p:ext uri="{D42A27DB-BD31-4B8C-83A1-F6EECF244321}">
                <p14:modId xmlns:p14="http://schemas.microsoft.com/office/powerpoint/2010/main" val="4175739248"/>
              </p:ext>
            </p:extLst>
          </p:nvPr>
        </p:nvGraphicFramePr>
        <p:xfrm>
          <a:off x="5717603" y="1669653"/>
          <a:ext cx="6265084" cy="4971072"/>
        </p:xfrm>
        <a:graphic>
          <a:graphicData uri="http://schemas.openxmlformats.org/drawingml/2006/table">
            <a:tbl>
              <a:tblPr firstRow="1" bandRow="1">
                <a:tableStyleId>{5C22544A-7EE6-4342-B048-85BDC9FD1C3A}</a:tableStyleId>
              </a:tblPr>
              <a:tblGrid>
                <a:gridCol w="1133200">
                  <a:extLst>
                    <a:ext uri="{9D8B030D-6E8A-4147-A177-3AD203B41FA5}">
                      <a16:colId xmlns:a16="http://schemas.microsoft.com/office/drawing/2014/main" val="853248407"/>
                    </a:ext>
                  </a:extLst>
                </a:gridCol>
                <a:gridCol w="5131884">
                  <a:extLst>
                    <a:ext uri="{9D8B030D-6E8A-4147-A177-3AD203B41FA5}">
                      <a16:colId xmlns:a16="http://schemas.microsoft.com/office/drawing/2014/main" val="292259320"/>
                    </a:ext>
                  </a:extLst>
                </a:gridCol>
              </a:tblGrid>
              <a:tr h="306658">
                <a:tc>
                  <a:txBody>
                    <a:bodyPr/>
                    <a:lstStyle/>
                    <a:p>
                      <a:r>
                        <a:rPr lang="en-GB" sz="1400"/>
                        <a:t>Unit</a:t>
                      </a:r>
                    </a:p>
                  </a:txBody>
                  <a:tcPr/>
                </a:tc>
                <a:tc>
                  <a:txBody>
                    <a:bodyPr/>
                    <a:lstStyle/>
                    <a:p>
                      <a:r>
                        <a:rPr lang="en-GB" sz="1400"/>
                        <a:t>Learning intentions</a:t>
                      </a:r>
                    </a:p>
                  </a:txBody>
                  <a:tcPr/>
                </a:tc>
                <a:extLst>
                  <a:ext uri="{0D108BD9-81ED-4DB2-BD59-A6C34878D82A}">
                    <a16:rowId xmlns:a16="http://schemas.microsoft.com/office/drawing/2014/main" val="1930948687"/>
                  </a:ext>
                </a:extLst>
              </a:tr>
              <a:tr h="1861844">
                <a:tc>
                  <a:txBody>
                    <a:bodyPr/>
                    <a:lstStyle/>
                    <a:p>
                      <a:r>
                        <a:rPr lang="en-GB" sz="1200"/>
                        <a:t>Healthy Me</a:t>
                      </a:r>
                    </a:p>
                  </a:txBody>
                  <a:tcPr/>
                </a:tc>
                <a:tc>
                  <a:txBody>
                    <a:bodyPr/>
                    <a:lstStyle/>
                    <a:p>
                      <a:r>
                        <a:rPr lang="en-GB" sz="1200"/>
                        <a:t>I understand that I need to exercise to keep my body healthy</a:t>
                      </a:r>
                    </a:p>
                    <a:p>
                      <a:r>
                        <a:rPr lang="en-GB" sz="1200"/>
                        <a:t>I understand how moving and resting are good for my body</a:t>
                      </a:r>
                    </a:p>
                    <a:p>
                      <a:r>
                        <a:rPr lang="en-GB" sz="1200"/>
                        <a:t>I know which foods are healthy and not so healthy and can make healthy eating choices</a:t>
                      </a:r>
                    </a:p>
                    <a:p>
                      <a:r>
                        <a:rPr lang="en-GB" sz="1200"/>
                        <a:t>I know how to help myself go to sleep and understand why sleep is good for me</a:t>
                      </a:r>
                    </a:p>
                    <a:p>
                      <a:r>
                        <a:rPr lang="en-GB" sz="1200"/>
                        <a:t>I can wash my hands thoroughly and understand why this is important especially before I eat and after I go to the toilet</a:t>
                      </a:r>
                    </a:p>
                    <a:p>
                      <a:r>
                        <a:rPr lang="en-GB" sz="1200"/>
                        <a:t>I know what a stranger is and how to stay safe if a stranger approaches me</a:t>
                      </a:r>
                    </a:p>
                  </a:txBody>
                  <a:tcPr/>
                </a:tc>
                <a:extLst>
                  <a:ext uri="{0D108BD9-81ED-4DB2-BD59-A6C34878D82A}">
                    <a16:rowId xmlns:a16="http://schemas.microsoft.com/office/drawing/2014/main" val="3842244664"/>
                  </a:ext>
                </a:extLst>
              </a:tr>
              <a:tr h="1293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Relationships</a:t>
                      </a:r>
                    </a:p>
                    <a:p>
                      <a:endParaRPr lang="en-GB" sz="1200"/>
                    </a:p>
                  </a:txBody>
                  <a:tcPr/>
                </a:tc>
                <a:tc>
                  <a:txBody>
                    <a:bodyPr/>
                    <a:lstStyle/>
                    <a:p>
                      <a:r>
                        <a:rPr lang="en-GB" sz="1200"/>
                        <a:t>I can identify some of the jobs I do in my family and how I feel like I belong</a:t>
                      </a:r>
                    </a:p>
                    <a:p>
                      <a:r>
                        <a:rPr lang="en-GB" sz="1200"/>
                        <a:t>I know how to make friends to stop myself from feeling lonely</a:t>
                      </a:r>
                    </a:p>
                    <a:p>
                      <a:r>
                        <a:rPr lang="en-GB" sz="1200"/>
                        <a:t>I can think of ways to solve problems and stay friends</a:t>
                      </a:r>
                    </a:p>
                    <a:p>
                      <a:r>
                        <a:rPr lang="en-GB" sz="1200"/>
                        <a:t>I am starting to understand the impact of unkind words</a:t>
                      </a:r>
                    </a:p>
                    <a:p>
                      <a:r>
                        <a:rPr lang="en-GB" sz="1200"/>
                        <a:t>I can use Calm Me time to manage my feelings</a:t>
                      </a:r>
                    </a:p>
                    <a:p>
                      <a:r>
                        <a:rPr lang="en-GB" sz="1200"/>
                        <a:t>I know how to be a good friend</a:t>
                      </a:r>
                    </a:p>
                  </a:txBody>
                  <a:tcPr/>
                </a:tc>
                <a:extLst>
                  <a:ext uri="{0D108BD9-81ED-4DB2-BD59-A6C34878D82A}">
                    <a16:rowId xmlns:a16="http://schemas.microsoft.com/office/drawing/2014/main" val="4245494876"/>
                  </a:ext>
                </a:extLst>
              </a:tr>
              <a:tr h="1509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t>Changing Me</a:t>
                      </a:r>
                    </a:p>
                    <a:p>
                      <a:endParaRPr lang="en-GB" sz="1200"/>
                    </a:p>
                  </a:txBody>
                  <a:tcPr/>
                </a:tc>
                <a:tc>
                  <a:txBody>
                    <a:bodyPr/>
                    <a:lstStyle/>
                    <a:p>
                      <a:r>
                        <a:rPr lang="en-GB" sz="1200"/>
                        <a:t>I can name parts of the body</a:t>
                      </a:r>
                    </a:p>
                    <a:p>
                      <a:r>
                        <a:rPr lang="en-GB" sz="1200"/>
                        <a:t>I can tell you some things I can do and foods I can eat to be healthy</a:t>
                      </a:r>
                    </a:p>
                    <a:p>
                      <a:r>
                        <a:rPr lang="en-GB" sz="1200"/>
                        <a:t>I understand that we all grow from babies to adults</a:t>
                      </a:r>
                    </a:p>
                    <a:p>
                      <a:r>
                        <a:rPr lang="en-GB" sz="1200"/>
                        <a:t>I can express how I feel about moving to Year 1</a:t>
                      </a:r>
                    </a:p>
                    <a:p>
                      <a:r>
                        <a:rPr lang="en-GB" sz="1200"/>
                        <a:t>I can talk about my worries and/or the things I am looking forward to about being in Year 1</a:t>
                      </a:r>
                    </a:p>
                    <a:p>
                      <a:r>
                        <a:rPr lang="en-GB" sz="1200"/>
                        <a:t>I can share my memories of the best bits of this year in Reception</a:t>
                      </a:r>
                    </a:p>
                  </a:txBody>
                  <a:tcPr/>
                </a:tc>
                <a:extLst>
                  <a:ext uri="{0D108BD9-81ED-4DB2-BD59-A6C34878D82A}">
                    <a16:rowId xmlns:a16="http://schemas.microsoft.com/office/drawing/2014/main" val="731222554"/>
                  </a:ext>
                </a:extLst>
              </a:tr>
            </a:tbl>
          </a:graphicData>
        </a:graphic>
      </p:graphicFrame>
    </p:spTree>
    <p:extLst>
      <p:ext uri="{BB962C8B-B14F-4D97-AF65-F5344CB8AC3E}">
        <p14:creationId xmlns:p14="http://schemas.microsoft.com/office/powerpoint/2010/main" val="195898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Jigsaw in Key Stage One</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5CEE338-F5BE-E736-3E13-96E0C1F47673}"/>
              </a:ext>
            </a:extLst>
          </p:cNvPr>
          <p:cNvGraphicFramePr>
            <a:graphicFrameLocks noGrp="1"/>
          </p:cNvGraphicFramePr>
          <p:nvPr>
            <p:extLst>
              <p:ext uri="{D42A27DB-BD31-4B8C-83A1-F6EECF244321}">
                <p14:modId xmlns:p14="http://schemas.microsoft.com/office/powerpoint/2010/main" val="265266213"/>
              </p:ext>
            </p:extLst>
          </p:nvPr>
        </p:nvGraphicFramePr>
        <p:xfrm>
          <a:off x="403773" y="1752466"/>
          <a:ext cx="11334476" cy="4903934"/>
        </p:xfrm>
        <a:graphic>
          <a:graphicData uri="http://schemas.openxmlformats.org/drawingml/2006/table">
            <a:tbl>
              <a:tblPr firstRow="1" bandRow="1">
                <a:tableStyleId>{5C22544A-7EE6-4342-B048-85BDC9FD1C3A}</a:tableStyleId>
              </a:tblPr>
              <a:tblGrid>
                <a:gridCol w="1300975">
                  <a:extLst>
                    <a:ext uri="{9D8B030D-6E8A-4147-A177-3AD203B41FA5}">
                      <a16:colId xmlns:a16="http://schemas.microsoft.com/office/drawing/2014/main" val="3358720619"/>
                    </a:ext>
                  </a:extLst>
                </a:gridCol>
                <a:gridCol w="4321097">
                  <a:extLst>
                    <a:ext uri="{9D8B030D-6E8A-4147-A177-3AD203B41FA5}">
                      <a16:colId xmlns:a16="http://schemas.microsoft.com/office/drawing/2014/main" val="1944413261"/>
                    </a:ext>
                  </a:extLst>
                </a:gridCol>
                <a:gridCol w="5712404">
                  <a:extLst>
                    <a:ext uri="{9D8B030D-6E8A-4147-A177-3AD203B41FA5}">
                      <a16:colId xmlns:a16="http://schemas.microsoft.com/office/drawing/2014/main" val="259678692"/>
                    </a:ext>
                  </a:extLst>
                </a:gridCol>
              </a:tblGrid>
              <a:tr h="305729">
                <a:tc>
                  <a:txBody>
                    <a:bodyPr/>
                    <a:lstStyle/>
                    <a:p>
                      <a:r>
                        <a:rPr lang="en-GB" sz="1200"/>
                        <a:t>Unit</a:t>
                      </a:r>
                    </a:p>
                  </a:txBody>
                  <a:tcPr/>
                </a:tc>
                <a:tc>
                  <a:txBody>
                    <a:bodyPr/>
                    <a:lstStyle/>
                    <a:p>
                      <a:r>
                        <a:rPr lang="en-GB" sz="1200"/>
                        <a:t>Year 1</a:t>
                      </a:r>
                    </a:p>
                  </a:txBody>
                  <a:tcPr/>
                </a:tc>
                <a:tc>
                  <a:txBody>
                    <a:bodyPr/>
                    <a:lstStyle/>
                    <a:p>
                      <a:r>
                        <a:rPr lang="en-GB" sz="1200"/>
                        <a:t>Year 2</a:t>
                      </a:r>
                    </a:p>
                  </a:txBody>
                  <a:tcPr/>
                </a:tc>
                <a:extLst>
                  <a:ext uri="{0D108BD9-81ED-4DB2-BD59-A6C34878D82A}">
                    <a16:rowId xmlns:a16="http://schemas.microsoft.com/office/drawing/2014/main" val="1024119984"/>
                  </a:ext>
                </a:extLst>
              </a:tr>
              <a:tr h="566853">
                <a:tc>
                  <a:txBody>
                    <a:bodyPr/>
                    <a:lstStyle/>
                    <a:p>
                      <a:r>
                        <a:rPr lang="en-GB" sz="1050"/>
                        <a:t>Being Me in My</a:t>
                      </a:r>
                      <a:r>
                        <a:rPr lang="en-GB" sz="1050" baseline="0"/>
                        <a:t> World (Recovery Package 2020)</a:t>
                      </a:r>
                      <a:endParaRPr lang="en-GB" sz="1050"/>
                    </a:p>
                  </a:txBody>
                  <a:tcPr/>
                </a:tc>
                <a:tc>
                  <a:txBody>
                    <a:bodyPr/>
                    <a:lstStyle/>
                    <a:p>
                      <a:r>
                        <a:rPr lang="en-GB" sz="1050"/>
                        <a:t>I can explain why my class is a happy and safe place to learn. </a:t>
                      </a:r>
                    </a:p>
                    <a:p>
                      <a:r>
                        <a:rPr lang="en-GB" sz="1050"/>
                        <a:t>I can give different examples where I or others make my class happy and safe.</a:t>
                      </a:r>
                    </a:p>
                  </a:txBody>
                  <a:tcPr/>
                </a:tc>
                <a:tc>
                  <a:txBody>
                    <a:bodyPr/>
                    <a:lstStyle/>
                    <a:p>
                      <a:r>
                        <a:rPr lang="en-GB" sz="1050"/>
                        <a:t>I can explain why my behaviour can impact on other people in my class. </a:t>
                      </a:r>
                    </a:p>
                    <a:p>
                      <a:r>
                        <a:rPr lang="en-GB" sz="1050"/>
                        <a:t>I can compare my own and my friends’ choices and can express why some choices are better than others.</a:t>
                      </a:r>
                    </a:p>
                  </a:txBody>
                  <a:tcPr/>
                </a:tc>
                <a:extLst>
                  <a:ext uri="{0D108BD9-81ED-4DB2-BD59-A6C34878D82A}">
                    <a16:rowId xmlns:a16="http://schemas.microsoft.com/office/drawing/2014/main" val="3236525951"/>
                  </a:ext>
                </a:extLst>
              </a:tr>
              <a:tr h="564557">
                <a:tc>
                  <a:txBody>
                    <a:bodyPr/>
                    <a:lstStyle/>
                    <a:p>
                      <a:r>
                        <a:rPr lang="en-GB" sz="1050"/>
                        <a:t>Celebrating Difference</a:t>
                      </a:r>
                    </a:p>
                  </a:txBody>
                  <a:tcPr/>
                </a:tc>
                <a:tc>
                  <a:txBody>
                    <a:bodyPr/>
                    <a:lstStyle/>
                    <a:p>
                      <a:r>
                        <a:rPr lang="en-GB" sz="1050"/>
                        <a:t>I can tell you some ways that I am different and similar to other people in my class, and why this makes us all special. </a:t>
                      </a:r>
                    </a:p>
                    <a:p>
                      <a:r>
                        <a:rPr lang="en-GB" sz="1050"/>
                        <a:t>I can explain what bullying is and how being bullied might make somebody feel.</a:t>
                      </a:r>
                    </a:p>
                  </a:txBody>
                  <a:tcPr/>
                </a:tc>
                <a:tc>
                  <a:txBody>
                    <a:bodyPr/>
                    <a:lstStyle/>
                    <a:p>
                      <a:r>
                        <a:rPr lang="en-GB" sz="1050"/>
                        <a:t>I can explain that sometimes people get bullied because they are seen to be different. This might include people who do not conform to gender stereotypes. I</a:t>
                      </a:r>
                    </a:p>
                    <a:p>
                      <a:r>
                        <a:rPr lang="en-GB" sz="1050"/>
                        <a:t> can explain how it feels to have a friend and be a friend. I can also explain why it is ok to be different from my friends.</a:t>
                      </a:r>
                    </a:p>
                  </a:txBody>
                  <a:tcPr/>
                </a:tc>
                <a:extLst>
                  <a:ext uri="{0D108BD9-81ED-4DB2-BD59-A6C34878D82A}">
                    <a16:rowId xmlns:a16="http://schemas.microsoft.com/office/drawing/2014/main" val="2078436740"/>
                  </a:ext>
                </a:extLst>
              </a:tr>
              <a:tr h="780585">
                <a:tc>
                  <a:txBody>
                    <a:bodyPr/>
                    <a:lstStyle/>
                    <a:p>
                      <a:r>
                        <a:rPr lang="en-GB" sz="1050"/>
                        <a:t>Dreams and Goals</a:t>
                      </a:r>
                    </a:p>
                  </a:txBody>
                  <a:tcPr/>
                </a:tc>
                <a:tc>
                  <a:txBody>
                    <a:bodyPr/>
                    <a:lstStyle/>
                    <a:p>
                      <a:r>
                        <a:rPr lang="en-GB" sz="1050"/>
                        <a:t>I can explain how I feel when I am successful and how this can be celebrated positively. </a:t>
                      </a:r>
                    </a:p>
                    <a:p>
                      <a:r>
                        <a:rPr lang="en-GB" sz="1050"/>
                        <a:t>I can say why my internal treasure chest is an important place to store positive feelings</a:t>
                      </a:r>
                    </a:p>
                  </a:txBody>
                  <a:tcPr/>
                </a:tc>
                <a:tc>
                  <a:txBody>
                    <a:bodyPr/>
                    <a:lstStyle/>
                    <a:p>
                      <a:r>
                        <a:rPr lang="en-GB" sz="1050"/>
                        <a:t>I can explain how I played my part in a group and the parts other people played to create an end product. </a:t>
                      </a:r>
                    </a:p>
                    <a:p>
                      <a:r>
                        <a:rPr lang="en-GB" sz="1050"/>
                        <a:t>I can explain how our skills complimented each other. </a:t>
                      </a:r>
                    </a:p>
                    <a:p>
                      <a:r>
                        <a:rPr lang="en-GB" sz="1050"/>
                        <a:t>I can explain how it felt to be part of a group and can identify a range of feelings about group work.</a:t>
                      </a:r>
                    </a:p>
                  </a:txBody>
                  <a:tcPr/>
                </a:tc>
                <a:extLst>
                  <a:ext uri="{0D108BD9-81ED-4DB2-BD59-A6C34878D82A}">
                    <a16:rowId xmlns:a16="http://schemas.microsoft.com/office/drawing/2014/main" val="4016097293"/>
                  </a:ext>
                </a:extLst>
              </a:tr>
              <a:tr h="564557">
                <a:tc>
                  <a:txBody>
                    <a:bodyPr/>
                    <a:lstStyle/>
                    <a:p>
                      <a:r>
                        <a:rPr lang="en-GB" sz="1050"/>
                        <a:t>Healthy Me</a:t>
                      </a:r>
                    </a:p>
                  </a:txBody>
                  <a:tcPr/>
                </a:tc>
                <a:tc>
                  <a:txBody>
                    <a:bodyPr/>
                    <a:lstStyle/>
                    <a:p>
                      <a:r>
                        <a:rPr lang="en-GB" sz="1050"/>
                        <a:t>I can explain why I think my body is amazing and can identify a range of ways to keep it safe and healthy. </a:t>
                      </a:r>
                    </a:p>
                    <a:p>
                      <a:r>
                        <a:rPr lang="en-GB" sz="1050"/>
                        <a:t>I can give examples where being healthy can help me feel happy</a:t>
                      </a:r>
                    </a:p>
                  </a:txBody>
                  <a:tcPr/>
                </a:tc>
                <a:tc>
                  <a:txBody>
                    <a:bodyPr/>
                    <a:lstStyle/>
                    <a:p>
                      <a:r>
                        <a:rPr lang="en-GB" sz="1050"/>
                        <a:t>I can explain why foods and medicines are good for my body comparing my ideas with less healthy/ unsafe choices. </a:t>
                      </a:r>
                    </a:p>
                    <a:p>
                      <a:r>
                        <a:rPr lang="en-GB" sz="1050"/>
                        <a:t>I can compare my own and my friends’ choices and can express how it feels to make healthy and safe choices.</a:t>
                      </a:r>
                    </a:p>
                  </a:txBody>
                  <a:tcPr/>
                </a:tc>
                <a:extLst>
                  <a:ext uri="{0D108BD9-81ED-4DB2-BD59-A6C34878D82A}">
                    <a16:rowId xmlns:a16="http://schemas.microsoft.com/office/drawing/2014/main" val="2677343952"/>
                  </a:ext>
                </a:extLst>
              </a:tr>
              <a:tr h="564557">
                <a:tc>
                  <a:txBody>
                    <a:bodyPr/>
                    <a:lstStyle/>
                    <a:p>
                      <a:r>
                        <a:rPr lang="en-GB" sz="1050"/>
                        <a:t>Relationships</a:t>
                      </a:r>
                    </a:p>
                  </a:txBody>
                  <a:tcPr/>
                </a:tc>
                <a:tc>
                  <a:txBody>
                    <a:bodyPr/>
                    <a:lstStyle/>
                    <a:p>
                      <a:r>
                        <a:rPr lang="en-GB" sz="1050"/>
                        <a:t>I can explain why I have special relationships with some people and how these relationships help me feel safe and good about myself. </a:t>
                      </a:r>
                    </a:p>
                    <a:p>
                      <a:r>
                        <a:rPr lang="en-GB" sz="1050"/>
                        <a:t>I can also explain how my qualities help these relationships. </a:t>
                      </a:r>
                    </a:p>
                    <a:p>
                      <a:r>
                        <a:rPr lang="en-GB" sz="1050"/>
                        <a:t>I can give examples of behaviour in other people that I appreciate and behaviours that I don’t like.</a:t>
                      </a:r>
                    </a:p>
                  </a:txBody>
                  <a:tcPr/>
                </a:tc>
                <a:tc>
                  <a:txBody>
                    <a:bodyPr/>
                    <a:lstStyle/>
                    <a:p>
                      <a:r>
                        <a:rPr lang="en-GB" sz="1050"/>
                        <a:t>I can explain why some things might make me feel uncomfortable in a relationship and compare this with relationships that make me feel safe and special. </a:t>
                      </a:r>
                    </a:p>
                    <a:p>
                      <a:r>
                        <a:rPr lang="en-GB" sz="1050"/>
                        <a:t>I can give examples of some different problem-solving techniques and explain how I might use them in certain situations in my relationships.</a:t>
                      </a:r>
                    </a:p>
                  </a:txBody>
                  <a:tcPr/>
                </a:tc>
                <a:extLst>
                  <a:ext uri="{0D108BD9-81ED-4DB2-BD59-A6C34878D82A}">
                    <a16:rowId xmlns:a16="http://schemas.microsoft.com/office/drawing/2014/main" val="1520297940"/>
                  </a:ext>
                </a:extLst>
              </a:tr>
              <a:tr h="564557">
                <a:tc>
                  <a:txBody>
                    <a:bodyPr/>
                    <a:lstStyle/>
                    <a:p>
                      <a:r>
                        <a:rPr lang="en-GB" sz="1050"/>
                        <a:t>Changing Me</a:t>
                      </a:r>
                    </a:p>
                  </a:txBody>
                  <a:tcPr/>
                </a:tc>
                <a:tc>
                  <a:txBody>
                    <a:bodyPr/>
                    <a:lstStyle/>
                    <a:p>
                      <a:r>
                        <a:rPr lang="en-GB" sz="1050"/>
                        <a:t>I can compare how I am now to when I was a baby and explain some of the changes that will happen to me as I get older. </a:t>
                      </a:r>
                    </a:p>
                    <a:p>
                      <a:r>
                        <a:rPr lang="en-GB" sz="1050"/>
                        <a:t>I can use the correct names for penis, testicles, anus, vagina, vulva, and give reasons why they are private. I can explain why some changes I might experience might feel better than others.</a:t>
                      </a:r>
                    </a:p>
                  </a:txBody>
                  <a:tcPr/>
                </a:tc>
                <a:tc>
                  <a:txBody>
                    <a:bodyPr/>
                    <a:lstStyle/>
                    <a:p>
                      <a:r>
                        <a:rPr lang="en-GB" sz="1050"/>
                        <a:t>I can use the correct terms to describe penis, testicles, anus, vagina, vulva and explain why they are private. </a:t>
                      </a:r>
                    </a:p>
                    <a:p>
                      <a:r>
                        <a:rPr lang="en-GB" sz="1050"/>
                        <a:t>I can explain why some types of touches feel OK and others don’t. I can tell you what I like and don’t like about being a boy/girl and getting older, and recognise that other people might feel differently to me.</a:t>
                      </a:r>
                    </a:p>
                  </a:txBody>
                  <a:tcPr/>
                </a:tc>
                <a:extLst>
                  <a:ext uri="{0D108BD9-81ED-4DB2-BD59-A6C34878D82A}">
                    <a16:rowId xmlns:a16="http://schemas.microsoft.com/office/drawing/2014/main" val="877694956"/>
                  </a:ext>
                </a:extLst>
              </a:tr>
            </a:tbl>
          </a:graphicData>
        </a:graphic>
      </p:graphicFrame>
    </p:spTree>
    <p:extLst>
      <p:ext uri="{BB962C8B-B14F-4D97-AF65-F5344CB8AC3E}">
        <p14:creationId xmlns:p14="http://schemas.microsoft.com/office/powerpoint/2010/main" val="72938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Puberty and Reproduction</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3196787"/>
            <a:ext cx="10023768" cy="2980056"/>
          </a:xfrm>
          <a:solidFill>
            <a:schemeClr val="accent1">
              <a:lumMod val="20000"/>
              <a:lumOff val="80000"/>
            </a:schemeClr>
          </a:solidFill>
        </p:spPr>
        <p:txBody>
          <a:bodyPr vert="horz" lIns="144000" tIns="45720" rIns="91440" bIns="45720" rtlCol="0" anchor="ctr" anchorCtr="0">
            <a:noAutofit/>
          </a:bodyPr>
          <a:lstStyle/>
          <a:p>
            <a:pPr>
              <a:lnSpc>
                <a:spcPct val="85000"/>
              </a:lnSpc>
              <a:spcBef>
                <a:spcPts val="1300"/>
              </a:spcBef>
              <a:buFont typeface="Arial,Sans-Serif"/>
              <a:buChar char="•"/>
            </a:pPr>
            <a:r>
              <a:rPr lang="en-GB" sz="2400" b="1">
                <a:latin typeface="Trebuchet MS"/>
                <a:ea typeface="Ebrima"/>
                <a:cs typeface="Calibri"/>
              </a:rPr>
              <a:t>Ages 3-5 </a:t>
            </a:r>
            <a:r>
              <a:rPr lang="en-GB" sz="2400">
                <a:latin typeface="Trebuchet MS"/>
                <a:ea typeface="Ebrima"/>
                <a:cs typeface="Calibri"/>
              </a:rPr>
              <a:t>Growing up: how we </a:t>
            </a:r>
            <a:r>
              <a:rPr lang="en-GB" sz="2400">
                <a:latin typeface="Trebuchet MS"/>
                <a:ea typeface="Ebrima"/>
                <a:cs typeface="+mn-lt"/>
              </a:rPr>
              <a:t>have changed since we were babies</a:t>
            </a:r>
            <a:endParaRPr lang="en-US" sz="2400">
              <a:ea typeface="+mn-lt"/>
              <a:cs typeface="+mn-lt"/>
            </a:endParaRPr>
          </a:p>
          <a:p>
            <a:pPr>
              <a:lnSpc>
                <a:spcPct val="85000"/>
              </a:lnSpc>
              <a:spcBef>
                <a:spcPts val="1300"/>
              </a:spcBef>
              <a:buFont typeface="Arial,Sans-Serif"/>
              <a:buChar char="•"/>
            </a:pPr>
            <a:endParaRPr lang="en-GB" sz="2400">
              <a:latin typeface="Trebuchet MS"/>
              <a:ea typeface="Ebrima"/>
              <a:cs typeface="+mn-lt"/>
            </a:endParaRPr>
          </a:p>
          <a:p>
            <a:pPr>
              <a:lnSpc>
                <a:spcPct val="85000"/>
              </a:lnSpc>
              <a:spcBef>
                <a:spcPts val="1300"/>
              </a:spcBef>
              <a:buFont typeface="Arial,Sans-Serif"/>
              <a:buChar char="•"/>
            </a:pPr>
            <a:r>
              <a:rPr lang="en-GB" sz="2400" b="1">
                <a:latin typeface="Trebuchet MS"/>
                <a:ea typeface="Ebrima"/>
                <a:cs typeface="+mn-lt"/>
              </a:rPr>
              <a:t>Ages 5-6 </a:t>
            </a:r>
            <a:r>
              <a:rPr lang="en-GB" sz="2400">
                <a:latin typeface="Trebuchet MS"/>
                <a:ea typeface="Ebrima"/>
                <a:cs typeface="+mn-lt"/>
              </a:rPr>
              <a:t>Boys’ </a:t>
            </a:r>
            <a:r>
              <a:rPr lang="en-GB" sz="2400">
                <a:latin typeface="Trebuchet MS"/>
                <a:ea typeface="Ebrima"/>
                <a:cs typeface="Calibri"/>
              </a:rPr>
              <a:t>and girls’ bodies; correct names for</a:t>
            </a:r>
            <a:r>
              <a:rPr lang="en-GB" sz="2400">
                <a:latin typeface="Trebuchet MS"/>
                <a:ea typeface="Ebrima"/>
                <a:cs typeface="+mn-lt"/>
              </a:rPr>
              <a:t> body parts</a:t>
            </a:r>
            <a:endParaRPr lang="en-US" sz="2400">
              <a:latin typeface="Calibri" panose="020F0502020204030204"/>
              <a:ea typeface="Ebrima"/>
              <a:cs typeface="+mn-lt"/>
            </a:endParaRPr>
          </a:p>
          <a:p>
            <a:pPr>
              <a:lnSpc>
                <a:spcPct val="85000"/>
              </a:lnSpc>
              <a:spcBef>
                <a:spcPts val="1300"/>
              </a:spcBef>
              <a:buFont typeface="Arial,Sans-Serif"/>
              <a:buChar char="•"/>
            </a:pPr>
            <a:endParaRPr lang="en-GB" sz="2400">
              <a:latin typeface="Trebuchet MS"/>
              <a:ea typeface="Ebrima"/>
              <a:cs typeface="+mn-lt"/>
            </a:endParaRPr>
          </a:p>
          <a:p>
            <a:pPr>
              <a:lnSpc>
                <a:spcPct val="85000"/>
              </a:lnSpc>
              <a:spcBef>
                <a:spcPts val="1300"/>
              </a:spcBef>
              <a:buFont typeface="Arial,Sans-Serif"/>
              <a:buChar char="•"/>
            </a:pPr>
            <a:r>
              <a:rPr lang="en-GB" sz="2400" b="1">
                <a:latin typeface="Trebuchet MS"/>
                <a:ea typeface="Ebrima"/>
                <a:cs typeface="+mn-lt"/>
              </a:rPr>
              <a:t>Ages 6-7 </a:t>
            </a:r>
            <a:r>
              <a:rPr lang="en-GB" sz="2400">
                <a:latin typeface="Trebuchet MS"/>
                <a:ea typeface="Ebrima"/>
                <a:cs typeface="+mn-lt"/>
              </a:rPr>
              <a:t>Boys’ and girls’ bodies; body parts and respecting privacy (which parts of the body are private and why this is)</a:t>
            </a:r>
            <a:endParaRPr lang="en-US" sz="3200"/>
          </a:p>
        </p:txBody>
      </p:sp>
      <p:sp>
        <p:nvSpPr>
          <p:cNvPr id="6" name="Content Placeholder 2">
            <a:extLst>
              <a:ext uri="{FF2B5EF4-FFF2-40B4-BE49-F238E27FC236}">
                <a16:creationId xmlns:a16="http://schemas.microsoft.com/office/drawing/2014/main" id="{9D93CAAD-6765-8489-CC0A-78778D2621F5}"/>
              </a:ext>
            </a:extLst>
          </p:cNvPr>
          <p:cNvSpPr txBox="1">
            <a:spLocks/>
          </p:cNvSpPr>
          <p:nvPr/>
        </p:nvSpPr>
        <p:spPr>
          <a:xfrm>
            <a:off x="622218" y="2174591"/>
            <a:ext cx="3964939" cy="517496"/>
          </a:xfrm>
          <a:prstGeom prst="rect">
            <a:avLst/>
          </a:prstGeom>
          <a:solidFill>
            <a:schemeClr val="accent2">
              <a:lumMod val="20000"/>
              <a:lumOff val="80000"/>
            </a:schemeClr>
          </a:solidFill>
        </p:spPr>
        <p:txBody>
          <a:bodyPr vert="horz" lIns="14400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GB" sz="2000">
                <a:latin typeface="Trebuchet MS"/>
                <a:ea typeface="Ebrima"/>
                <a:cs typeface="Calibri"/>
              </a:rPr>
              <a:t>What</a:t>
            </a:r>
            <a:r>
              <a:rPr lang="en-GB" sz="2000">
                <a:latin typeface="Trebuchet MS"/>
                <a:ea typeface="Ebrima"/>
                <a:cs typeface="+mn-lt"/>
              </a:rPr>
              <a:t> will my child be taught?</a:t>
            </a:r>
            <a:endParaRPr lang="en-US" sz="3600"/>
          </a:p>
        </p:txBody>
      </p:sp>
    </p:spTree>
    <p:extLst>
      <p:ext uri="{BB962C8B-B14F-4D97-AF65-F5344CB8AC3E}">
        <p14:creationId xmlns:p14="http://schemas.microsoft.com/office/powerpoint/2010/main" val="48602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US" dirty="0"/>
              <a:t>Year 1 – Changing Me: Lesson 4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2889668"/>
            <a:ext cx="7113896" cy="3598218"/>
          </a:xfrm>
          <a:solidFill>
            <a:schemeClr val="accent1">
              <a:lumMod val="20000"/>
              <a:lumOff val="80000"/>
            </a:schemeClr>
          </a:solidFill>
        </p:spPr>
        <p:txBody>
          <a:bodyPr vert="horz" lIns="144000" tIns="45720" rIns="91440" bIns="45720" rtlCol="0" anchor="ctr" anchorCtr="0">
            <a:noAutofit/>
          </a:bodyPr>
          <a:lstStyle/>
          <a:p>
            <a:pPr>
              <a:lnSpc>
                <a:spcPct val="85000"/>
              </a:lnSpc>
              <a:spcBef>
                <a:spcPts val="1300"/>
              </a:spcBef>
              <a:buFont typeface="Arial,Sans-Serif"/>
              <a:buChar char="•"/>
            </a:pPr>
            <a:r>
              <a:rPr lang="en-GB" sz="3200" dirty="0"/>
              <a:t>To identify the parts of the body that make boys different to girls and use the correct names for these: penis, testicles, vagina </a:t>
            </a:r>
          </a:p>
          <a:p>
            <a:pPr>
              <a:lnSpc>
                <a:spcPct val="85000"/>
              </a:lnSpc>
              <a:spcBef>
                <a:spcPts val="1300"/>
              </a:spcBef>
              <a:buFont typeface="Arial,Sans-Serif"/>
              <a:buChar char="•"/>
            </a:pPr>
            <a:r>
              <a:rPr lang="en-GB" sz="3200" dirty="0"/>
              <a:t>To respect my body and understand which parts are private</a:t>
            </a:r>
            <a:endParaRPr lang="en-US" sz="3200" dirty="0"/>
          </a:p>
        </p:txBody>
      </p:sp>
      <p:sp>
        <p:nvSpPr>
          <p:cNvPr id="6" name="Content Placeholder 2">
            <a:extLst>
              <a:ext uri="{FF2B5EF4-FFF2-40B4-BE49-F238E27FC236}">
                <a16:creationId xmlns:a16="http://schemas.microsoft.com/office/drawing/2014/main" id="{9D93CAAD-6765-8489-CC0A-78778D2621F5}"/>
              </a:ext>
            </a:extLst>
          </p:cNvPr>
          <p:cNvSpPr txBox="1">
            <a:spLocks/>
          </p:cNvSpPr>
          <p:nvPr/>
        </p:nvSpPr>
        <p:spPr>
          <a:xfrm>
            <a:off x="622218" y="2174591"/>
            <a:ext cx="3964939" cy="517496"/>
          </a:xfrm>
          <a:prstGeom prst="rect">
            <a:avLst/>
          </a:prstGeom>
          <a:solidFill>
            <a:schemeClr val="accent2">
              <a:lumMod val="20000"/>
              <a:lumOff val="80000"/>
            </a:schemeClr>
          </a:solidFill>
        </p:spPr>
        <p:txBody>
          <a:bodyPr vert="horz" lIns="14400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GB" sz="2000" dirty="0">
                <a:latin typeface="Trebuchet MS"/>
                <a:ea typeface="Ebrima"/>
                <a:cs typeface="Calibri"/>
              </a:rPr>
              <a:t>What</a:t>
            </a:r>
            <a:r>
              <a:rPr lang="en-GB" sz="2000" dirty="0">
                <a:latin typeface="Trebuchet MS"/>
                <a:ea typeface="Ebrima"/>
                <a:cs typeface="+mn-lt"/>
              </a:rPr>
              <a:t> will my child be taught?</a:t>
            </a:r>
            <a:endParaRPr lang="en-US" sz="3600" dirty="0"/>
          </a:p>
        </p:txBody>
      </p:sp>
      <p:pic>
        <p:nvPicPr>
          <p:cNvPr id="8" name="Picture 7"/>
          <p:cNvPicPr>
            <a:picLocks noChangeAspect="1"/>
          </p:cNvPicPr>
          <p:nvPr/>
        </p:nvPicPr>
        <p:blipFill>
          <a:blip r:embed="rId3"/>
          <a:stretch>
            <a:fillRect/>
          </a:stretch>
        </p:blipFill>
        <p:spPr>
          <a:xfrm>
            <a:off x="8084464" y="1729877"/>
            <a:ext cx="3814002" cy="4855832"/>
          </a:xfrm>
          <a:prstGeom prst="rect">
            <a:avLst/>
          </a:prstGeom>
        </p:spPr>
      </p:pic>
    </p:spTree>
    <p:extLst>
      <p:ext uri="{BB962C8B-B14F-4D97-AF65-F5344CB8AC3E}">
        <p14:creationId xmlns:p14="http://schemas.microsoft.com/office/powerpoint/2010/main" val="44109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US" dirty="0"/>
              <a:t>Year 2 – Changing Me: Lesson 4 </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2889668"/>
            <a:ext cx="7113896" cy="3598218"/>
          </a:xfrm>
          <a:solidFill>
            <a:schemeClr val="accent1">
              <a:lumMod val="20000"/>
              <a:lumOff val="80000"/>
            </a:schemeClr>
          </a:solidFill>
        </p:spPr>
        <p:txBody>
          <a:bodyPr vert="horz" lIns="144000" tIns="45720" rIns="91440" bIns="45720" rtlCol="0" anchor="ctr" anchorCtr="0">
            <a:noAutofit/>
          </a:bodyPr>
          <a:lstStyle/>
          <a:p>
            <a:pPr>
              <a:lnSpc>
                <a:spcPct val="85000"/>
              </a:lnSpc>
              <a:spcBef>
                <a:spcPts val="1300"/>
              </a:spcBef>
              <a:buFont typeface="Arial,Sans-Serif"/>
              <a:buChar char="•"/>
            </a:pPr>
            <a:r>
              <a:rPr lang="en-GB" sz="3200" dirty="0"/>
              <a:t>To recognise the physical differences between boys and girls, use the correct names for parts of the body (penis, testicles, vagina) and appreciate that some parts of my body are private </a:t>
            </a:r>
          </a:p>
          <a:p>
            <a:pPr>
              <a:lnSpc>
                <a:spcPct val="85000"/>
              </a:lnSpc>
              <a:spcBef>
                <a:spcPts val="1300"/>
              </a:spcBef>
              <a:buFont typeface="Arial,Sans-Serif"/>
              <a:buChar char="•"/>
            </a:pPr>
            <a:r>
              <a:rPr lang="en-GB" sz="3200" dirty="0"/>
              <a:t>To say what I like/don’t like about being a boy/girl</a:t>
            </a:r>
            <a:endParaRPr lang="en-US" sz="3200" dirty="0"/>
          </a:p>
        </p:txBody>
      </p:sp>
      <p:sp>
        <p:nvSpPr>
          <p:cNvPr id="6" name="Content Placeholder 2">
            <a:extLst>
              <a:ext uri="{FF2B5EF4-FFF2-40B4-BE49-F238E27FC236}">
                <a16:creationId xmlns:a16="http://schemas.microsoft.com/office/drawing/2014/main" id="{9D93CAAD-6765-8489-CC0A-78778D2621F5}"/>
              </a:ext>
            </a:extLst>
          </p:cNvPr>
          <p:cNvSpPr txBox="1">
            <a:spLocks/>
          </p:cNvSpPr>
          <p:nvPr/>
        </p:nvSpPr>
        <p:spPr>
          <a:xfrm>
            <a:off x="622218" y="2174591"/>
            <a:ext cx="3964939" cy="517496"/>
          </a:xfrm>
          <a:prstGeom prst="rect">
            <a:avLst/>
          </a:prstGeom>
          <a:solidFill>
            <a:schemeClr val="accent2">
              <a:lumMod val="20000"/>
              <a:lumOff val="80000"/>
            </a:schemeClr>
          </a:solidFill>
        </p:spPr>
        <p:txBody>
          <a:bodyPr vert="horz" lIns="14400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0"/>
              </a:spcBef>
              <a:spcAft>
                <a:spcPct val="0"/>
              </a:spcAft>
              <a:buNone/>
            </a:pPr>
            <a:r>
              <a:rPr lang="en-GB" sz="2000" dirty="0">
                <a:latin typeface="Trebuchet MS"/>
                <a:ea typeface="Ebrima"/>
                <a:cs typeface="Calibri"/>
              </a:rPr>
              <a:t>What</a:t>
            </a:r>
            <a:r>
              <a:rPr lang="en-GB" sz="2000" dirty="0">
                <a:latin typeface="Trebuchet MS"/>
                <a:ea typeface="Ebrima"/>
                <a:cs typeface="+mn-lt"/>
              </a:rPr>
              <a:t> will my child be taught?</a:t>
            </a:r>
            <a:endParaRPr lang="en-US" sz="3600" dirty="0"/>
          </a:p>
        </p:txBody>
      </p:sp>
      <p:pic>
        <p:nvPicPr>
          <p:cNvPr id="3" name="Picture 2"/>
          <p:cNvPicPr>
            <a:picLocks noChangeAspect="1"/>
          </p:cNvPicPr>
          <p:nvPr/>
        </p:nvPicPr>
        <p:blipFill>
          <a:blip r:embed="rId3"/>
          <a:stretch>
            <a:fillRect/>
          </a:stretch>
        </p:blipFill>
        <p:spPr>
          <a:xfrm>
            <a:off x="7948386" y="2378529"/>
            <a:ext cx="3864022" cy="4109357"/>
          </a:xfrm>
          <a:prstGeom prst="rect">
            <a:avLst/>
          </a:prstGeom>
        </p:spPr>
      </p:pic>
    </p:spTree>
    <p:extLst>
      <p:ext uri="{BB962C8B-B14F-4D97-AF65-F5344CB8AC3E}">
        <p14:creationId xmlns:p14="http://schemas.microsoft.com/office/powerpoint/2010/main" val="255140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200" b="1">
                <a:latin typeface="Ebrima"/>
                <a:ea typeface="Ebrima"/>
                <a:cs typeface="Ebrima"/>
              </a:rPr>
              <a:t>Agenda</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6" name="Straight Connector 5"/>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8" name="Table 8">
            <a:extLst>
              <a:ext uri="{FF2B5EF4-FFF2-40B4-BE49-F238E27FC236}">
                <a16:creationId xmlns:a16="http://schemas.microsoft.com/office/drawing/2014/main" id="{25A7D35B-70C2-E9AA-AE32-360E73D099F7}"/>
              </a:ext>
            </a:extLst>
          </p:cNvPr>
          <p:cNvGraphicFramePr>
            <a:graphicFrameLocks noGrp="1"/>
          </p:cNvGraphicFramePr>
          <p:nvPr>
            <p:extLst>
              <p:ext uri="{D42A27DB-BD31-4B8C-83A1-F6EECF244321}">
                <p14:modId xmlns:p14="http://schemas.microsoft.com/office/powerpoint/2010/main" val="3733982884"/>
              </p:ext>
            </p:extLst>
          </p:nvPr>
        </p:nvGraphicFramePr>
        <p:xfrm>
          <a:off x="671611" y="1825962"/>
          <a:ext cx="6665309" cy="4528071"/>
        </p:xfrm>
        <a:graphic>
          <a:graphicData uri="http://schemas.openxmlformats.org/drawingml/2006/table">
            <a:tbl>
              <a:tblPr firstRow="1" bandRow="1">
                <a:tableStyleId>{2D5ABB26-0587-4C30-8999-92F81FD0307C}</a:tableStyleId>
              </a:tblPr>
              <a:tblGrid>
                <a:gridCol w="621861">
                  <a:extLst>
                    <a:ext uri="{9D8B030D-6E8A-4147-A177-3AD203B41FA5}">
                      <a16:colId xmlns:a16="http://schemas.microsoft.com/office/drawing/2014/main" val="3922026865"/>
                    </a:ext>
                  </a:extLst>
                </a:gridCol>
                <a:gridCol w="6043448">
                  <a:extLst>
                    <a:ext uri="{9D8B030D-6E8A-4147-A177-3AD203B41FA5}">
                      <a16:colId xmlns:a16="http://schemas.microsoft.com/office/drawing/2014/main" val="663459275"/>
                    </a:ext>
                  </a:extLst>
                </a:gridCol>
              </a:tblGrid>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What is RSE?</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495419717"/>
                  </a:ext>
                </a:extLst>
              </a:tr>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How do we teach RSE at St. Giles'?</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2363198191"/>
                  </a:ext>
                </a:extLst>
              </a:tr>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Church school perspective – how do our values feed in to RSE?</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2943636767"/>
                  </a:ext>
                </a:extLst>
              </a:tr>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Our school aims and vision</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2307866687"/>
                  </a:ext>
                </a:extLst>
              </a:tr>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Jigsaw</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3488404472"/>
                  </a:ext>
                </a:extLst>
              </a:tr>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Thrive</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545188849"/>
                  </a:ext>
                </a:extLst>
              </a:tr>
              <a:tr h="503119">
                <a:tc>
                  <a:txBody>
                    <a:bodyPr/>
                    <a:lstStyle/>
                    <a:p>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r>
                        <a:rPr lang="en-GB"/>
                        <a:t>FAQs</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2064741116"/>
                  </a:ext>
                </a:extLst>
              </a:tr>
              <a:tr h="503119">
                <a:tc>
                  <a:txBody>
                    <a:bodyPr/>
                    <a:lstStyle/>
                    <a:p>
                      <a:pPr lvl="0">
                        <a:buNone/>
                      </a:pPr>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Policies</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697010848"/>
                  </a:ext>
                </a:extLst>
              </a:tr>
              <a:tr h="503119">
                <a:tc>
                  <a:txBody>
                    <a:bodyPr/>
                    <a:lstStyle/>
                    <a:p>
                      <a:pPr lvl="0">
                        <a:buNone/>
                      </a:pPr>
                      <a:endParaRPr lang="en-GB"/>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Useful information and links</a:t>
                      </a:r>
                    </a:p>
                  </a:txBody>
                  <a:tcPr anchor="ctr">
                    <a:lnL w="3175">
                      <a:solidFill>
                        <a:schemeClr val="accent1">
                          <a:lumMod val="40000"/>
                          <a:lumOff val="60000"/>
                        </a:schemeClr>
                      </a:solidFill>
                    </a:lnL>
                    <a:lnR w="3175">
                      <a:solidFill>
                        <a:schemeClr val="accent1">
                          <a:lumMod val="40000"/>
                          <a:lumOff val="60000"/>
                        </a:schemeClr>
                      </a:solidFill>
                    </a:lnR>
                    <a:lnT w="3175">
                      <a:solidFill>
                        <a:schemeClr val="accent1">
                          <a:lumMod val="40000"/>
                          <a:lumOff val="60000"/>
                        </a:schemeClr>
                      </a:solidFill>
                    </a:lnT>
                    <a:lnB w="3175">
                      <a:solidFill>
                        <a:schemeClr val="accent1">
                          <a:lumMod val="40000"/>
                          <a:lumOff val="60000"/>
                        </a:schemeClr>
                      </a:solidFill>
                    </a:lnB>
                  </a:tcPr>
                </a:tc>
                <a:extLst>
                  <a:ext uri="{0D108BD9-81ED-4DB2-BD59-A6C34878D82A}">
                    <a16:rowId xmlns:a16="http://schemas.microsoft.com/office/drawing/2014/main" val="1003705208"/>
                  </a:ext>
                </a:extLst>
              </a:tr>
            </a:tbl>
          </a:graphicData>
        </a:graphic>
      </p:graphicFrame>
      <p:sp>
        <p:nvSpPr>
          <p:cNvPr id="9" name="Oval 8">
            <a:extLst>
              <a:ext uri="{FF2B5EF4-FFF2-40B4-BE49-F238E27FC236}">
                <a16:creationId xmlns:a16="http://schemas.microsoft.com/office/drawing/2014/main" id="{099F2558-C070-AEC0-C3A2-B6BDEECFEC95}"/>
              </a:ext>
            </a:extLst>
          </p:cNvPr>
          <p:cNvSpPr/>
          <p:nvPr/>
        </p:nvSpPr>
        <p:spPr>
          <a:xfrm>
            <a:off x="777765" y="1920766"/>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cs typeface="Calibri"/>
              </a:rPr>
              <a:t>1</a:t>
            </a:r>
            <a:endParaRPr lang="en-US"/>
          </a:p>
        </p:txBody>
      </p:sp>
      <p:sp>
        <p:nvSpPr>
          <p:cNvPr id="10" name="Oval 9">
            <a:extLst>
              <a:ext uri="{FF2B5EF4-FFF2-40B4-BE49-F238E27FC236}">
                <a16:creationId xmlns:a16="http://schemas.microsoft.com/office/drawing/2014/main" id="{10F4DB18-864C-E99C-46A0-8AE1DD36626E}"/>
              </a:ext>
            </a:extLst>
          </p:cNvPr>
          <p:cNvSpPr/>
          <p:nvPr/>
        </p:nvSpPr>
        <p:spPr>
          <a:xfrm>
            <a:off x="777764" y="2411248"/>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2</a:t>
            </a:r>
            <a:endParaRPr lang="en-US"/>
          </a:p>
        </p:txBody>
      </p:sp>
      <p:sp>
        <p:nvSpPr>
          <p:cNvPr id="11" name="Oval 10">
            <a:extLst>
              <a:ext uri="{FF2B5EF4-FFF2-40B4-BE49-F238E27FC236}">
                <a16:creationId xmlns:a16="http://schemas.microsoft.com/office/drawing/2014/main" id="{D60E2FB7-B7FF-719F-C3BF-6D2751766097}"/>
              </a:ext>
            </a:extLst>
          </p:cNvPr>
          <p:cNvSpPr/>
          <p:nvPr/>
        </p:nvSpPr>
        <p:spPr>
          <a:xfrm>
            <a:off x="786523" y="2919248"/>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3</a:t>
            </a:r>
          </a:p>
        </p:txBody>
      </p:sp>
      <p:sp>
        <p:nvSpPr>
          <p:cNvPr id="12" name="Oval 11">
            <a:extLst>
              <a:ext uri="{FF2B5EF4-FFF2-40B4-BE49-F238E27FC236}">
                <a16:creationId xmlns:a16="http://schemas.microsoft.com/office/drawing/2014/main" id="{3218EA5C-D56B-046A-A61D-2C4466C056DE}"/>
              </a:ext>
            </a:extLst>
          </p:cNvPr>
          <p:cNvSpPr/>
          <p:nvPr/>
        </p:nvSpPr>
        <p:spPr>
          <a:xfrm>
            <a:off x="786522" y="3409730"/>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4</a:t>
            </a:r>
            <a:endParaRPr lang="en-US"/>
          </a:p>
        </p:txBody>
      </p:sp>
      <p:sp>
        <p:nvSpPr>
          <p:cNvPr id="13" name="Oval 12">
            <a:extLst>
              <a:ext uri="{FF2B5EF4-FFF2-40B4-BE49-F238E27FC236}">
                <a16:creationId xmlns:a16="http://schemas.microsoft.com/office/drawing/2014/main" id="{D209959F-419F-61E6-CDED-C9B00D284820}"/>
              </a:ext>
            </a:extLst>
          </p:cNvPr>
          <p:cNvSpPr/>
          <p:nvPr/>
        </p:nvSpPr>
        <p:spPr>
          <a:xfrm>
            <a:off x="786523" y="3926489"/>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5</a:t>
            </a:r>
            <a:endParaRPr lang="en-US"/>
          </a:p>
        </p:txBody>
      </p:sp>
      <p:sp>
        <p:nvSpPr>
          <p:cNvPr id="14" name="Oval 13">
            <a:extLst>
              <a:ext uri="{FF2B5EF4-FFF2-40B4-BE49-F238E27FC236}">
                <a16:creationId xmlns:a16="http://schemas.microsoft.com/office/drawing/2014/main" id="{FA090E23-098E-EE7C-B4C4-89E608D984B0}"/>
              </a:ext>
            </a:extLst>
          </p:cNvPr>
          <p:cNvSpPr/>
          <p:nvPr/>
        </p:nvSpPr>
        <p:spPr>
          <a:xfrm>
            <a:off x="786522" y="4416971"/>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6</a:t>
            </a:r>
            <a:endParaRPr lang="en-US"/>
          </a:p>
        </p:txBody>
      </p:sp>
      <p:sp>
        <p:nvSpPr>
          <p:cNvPr id="15" name="Oval 14">
            <a:extLst>
              <a:ext uri="{FF2B5EF4-FFF2-40B4-BE49-F238E27FC236}">
                <a16:creationId xmlns:a16="http://schemas.microsoft.com/office/drawing/2014/main" id="{520C381C-AD49-9D59-5527-CE92BB38102C}"/>
              </a:ext>
            </a:extLst>
          </p:cNvPr>
          <p:cNvSpPr/>
          <p:nvPr/>
        </p:nvSpPr>
        <p:spPr>
          <a:xfrm>
            <a:off x="795281" y="4924971"/>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7</a:t>
            </a:r>
            <a:endParaRPr lang="en-US"/>
          </a:p>
        </p:txBody>
      </p:sp>
      <p:sp>
        <p:nvSpPr>
          <p:cNvPr id="16" name="Oval 15">
            <a:extLst>
              <a:ext uri="{FF2B5EF4-FFF2-40B4-BE49-F238E27FC236}">
                <a16:creationId xmlns:a16="http://schemas.microsoft.com/office/drawing/2014/main" id="{44BBA903-1867-B715-B186-2EF0D63529DA}"/>
              </a:ext>
            </a:extLst>
          </p:cNvPr>
          <p:cNvSpPr/>
          <p:nvPr/>
        </p:nvSpPr>
        <p:spPr>
          <a:xfrm>
            <a:off x="795280" y="5415453"/>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8</a:t>
            </a:r>
            <a:endParaRPr lang="en-US"/>
          </a:p>
        </p:txBody>
      </p:sp>
      <p:sp>
        <p:nvSpPr>
          <p:cNvPr id="17" name="Oval 16">
            <a:extLst>
              <a:ext uri="{FF2B5EF4-FFF2-40B4-BE49-F238E27FC236}">
                <a16:creationId xmlns:a16="http://schemas.microsoft.com/office/drawing/2014/main" id="{585C287D-3925-F7D5-7627-08D001AF9BA6}"/>
              </a:ext>
            </a:extLst>
          </p:cNvPr>
          <p:cNvSpPr/>
          <p:nvPr/>
        </p:nvSpPr>
        <p:spPr>
          <a:xfrm>
            <a:off x="786520" y="5940969"/>
            <a:ext cx="376621" cy="324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9</a:t>
            </a:r>
            <a:endParaRPr lang="en-US"/>
          </a:p>
        </p:txBody>
      </p:sp>
      <p:pic>
        <p:nvPicPr>
          <p:cNvPr id="21" name="Picture 4" descr="Thrive Approach (@ThriveApproach) | Twitter">
            <a:extLst>
              <a:ext uri="{FF2B5EF4-FFF2-40B4-BE49-F238E27FC236}">
                <a16:creationId xmlns:a16="http://schemas.microsoft.com/office/drawing/2014/main" id="{433D0684-F70F-EC34-7692-7BCF2D93C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621" y="2947639"/>
            <a:ext cx="2221346" cy="222134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6" descr="What It Means to Take Up Your Cross (and How to Do it)">
            <a:extLst>
              <a:ext uri="{FF2B5EF4-FFF2-40B4-BE49-F238E27FC236}">
                <a16:creationId xmlns:a16="http://schemas.microsoft.com/office/drawing/2014/main" id="{C4518F99-BE6E-61DF-1508-9BBF35D80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5449" y="4739054"/>
            <a:ext cx="3255205" cy="17183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2" descr="PSHE - Jigsaw | Southfields Primary School">
            <a:extLst>
              <a:ext uri="{FF2B5EF4-FFF2-40B4-BE49-F238E27FC236}">
                <a16:creationId xmlns:a16="http://schemas.microsoft.com/office/drawing/2014/main" id="{6A7BA085-E7D9-7602-AED5-12F744756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3111" y="1799618"/>
            <a:ext cx="2523774" cy="16067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364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Talking to your Children</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3196787"/>
            <a:ext cx="7468281" cy="2980056"/>
          </a:xfrm>
          <a:solidFill>
            <a:schemeClr val="accent1">
              <a:lumMod val="20000"/>
              <a:lumOff val="80000"/>
            </a:schemeClr>
          </a:solidFill>
        </p:spPr>
        <p:txBody>
          <a:bodyPr vert="horz" lIns="144000" tIns="45720" rIns="91440" bIns="45720" rtlCol="0" anchor="ctr" anchorCtr="0">
            <a:noAutofit/>
          </a:bodyPr>
          <a:lstStyle/>
          <a:p>
            <a:pPr marL="0" indent="0">
              <a:lnSpc>
                <a:spcPct val="150000"/>
              </a:lnSpc>
              <a:spcBef>
                <a:spcPts val="1300"/>
              </a:spcBef>
              <a:buNone/>
            </a:pPr>
            <a:r>
              <a:rPr lang="en-GB" sz="2000">
                <a:latin typeface="Trebuchet MS"/>
                <a:ea typeface="Ebrima"/>
                <a:cs typeface="Calibri"/>
              </a:rPr>
              <a:t>What children learn at school is only part of the curriculum, and children can continue to learn from you at home. For some parents/carers, it can feel totally natural to discuss relationships, puberty and human reproduction with their child, while for others it can seem uncomfortable.</a:t>
            </a:r>
            <a:endParaRPr lang="en-US" sz="2000">
              <a:cs typeface="Calibri" panose="020F0502020204030204"/>
            </a:endParaRPr>
          </a:p>
        </p:txBody>
      </p:sp>
      <p:sp>
        <p:nvSpPr>
          <p:cNvPr id="6" name="Content Placeholder 2">
            <a:extLst>
              <a:ext uri="{FF2B5EF4-FFF2-40B4-BE49-F238E27FC236}">
                <a16:creationId xmlns:a16="http://schemas.microsoft.com/office/drawing/2014/main" id="{9D93CAAD-6765-8489-CC0A-78778D2621F5}"/>
              </a:ext>
            </a:extLst>
          </p:cNvPr>
          <p:cNvSpPr txBox="1">
            <a:spLocks/>
          </p:cNvSpPr>
          <p:nvPr/>
        </p:nvSpPr>
        <p:spPr>
          <a:xfrm>
            <a:off x="622218" y="2174591"/>
            <a:ext cx="10163159" cy="517496"/>
          </a:xfrm>
          <a:prstGeom prst="rect">
            <a:avLst/>
          </a:prstGeom>
          <a:solidFill>
            <a:schemeClr val="accent2">
              <a:lumMod val="20000"/>
              <a:lumOff val="80000"/>
            </a:schemeClr>
          </a:solidFill>
        </p:spPr>
        <p:txBody>
          <a:bodyPr vert="horz" lIns="14400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1300"/>
              </a:spcBef>
              <a:buNone/>
            </a:pPr>
            <a:r>
              <a:rPr lang="en-GB" sz="2000" b="1">
                <a:latin typeface="Trebuchet MS"/>
                <a:ea typeface="Ebrima"/>
                <a:cs typeface="Calibri"/>
              </a:rPr>
              <a:t>How can I talk to </a:t>
            </a:r>
            <a:r>
              <a:rPr lang="en-GB" sz="2000" b="1">
                <a:latin typeface="Trebuchet MS"/>
                <a:ea typeface="Ebrima"/>
                <a:cs typeface="+mn-lt"/>
              </a:rPr>
              <a:t>my child about relationships, puberty and human reproduction?</a:t>
            </a:r>
            <a:endParaRPr lang="en-US" b="1">
              <a:cs typeface="Calibri"/>
            </a:endParaRPr>
          </a:p>
        </p:txBody>
      </p:sp>
      <p:pic>
        <p:nvPicPr>
          <p:cNvPr id="3" name="Picture 2" descr="Blog Therapy, Therapy, Therapy Blog, Blogging Therapy, Therapy,..">
            <a:extLst>
              <a:ext uri="{FF2B5EF4-FFF2-40B4-BE49-F238E27FC236}">
                <a16:creationId xmlns:a16="http://schemas.microsoft.com/office/drawing/2014/main" id="{23CB8A1E-91D4-CABE-69A9-F8E030428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400" y="3561453"/>
            <a:ext cx="2933988" cy="216129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148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Talking to your Children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932982"/>
            <a:ext cx="10395476" cy="4466885"/>
          </a:xfrm>
          <a:solidFill>
            <a:schemeClr val="accent1">
              <a:lumMod val="20000"/>
              <a:lumOff val="80000"/>
            </a:schemeClr>
          </a:solidFill>
        </p:spPr>
        <p:txBody>
          <a:bodyPr vert="horz" lIns="144000" tIns="45720" rIns="91440" bIns="45720" rtlCol="0" anchor="ctr" anchorCtr="0">
            <a:noAutofit/>
          </a:bodyPr>
          <a:lstStyle/>
          <a:p>
            <a:pPr marL="0" indent="0">
              <a:lnSpc>
                <a:spcPct val="100000"/>
              </a:lnSpc>
              <a:spcBef>
                <a:spcPts val="0"/>
              </a:spcBef>
              <a:buNone/>
            </a:pPr>
            <a:r>
              <a:rPr lang="en-GB" sz="2000">
                <a:latin typeface="Trebuchet MS"/>
                <a:ea typeface="Ebrima"/>
                <a:cs typeface="Calibri"/>
              </a:rPr>
              <a:t>• We all want children to be safe, healthy and happy.</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 We need to consider their needs and the world they inhabit.</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 We need to normalise talking about relationships, puberty and human reproduction to ensure children feel they can talk to parents/carers about any concerns or worries they may have.</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 We may need to challenge our own ways of thinking about how we feel about relationships and sex education.</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 We have choices. We can avoid talking about relationships and puberty or we can communicate openly and honestly with children.</a:t>
            </a:r>
            <a:endParaRPr lang="en-US"/>
          </a:p>
        </p:txBody>
      </p:sp>
    </p:spTree>
    <p:extLst>
      <p:ext uri="{BB962C8B-B14F-4D97-AF65-F5344CB8AC3E}">
        <p14:creationId xmlns:p14="http://schemas.microsoft.com/office/powerpoint/2010/main" val="2864548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Tips for talking to your Children</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932982"/>
            <a:ext cx="8648452" cy="4411129"/>
          </a:xfrm>
          <a:solidFill>
            <a:schemeClr val="accent1">
              <a:lumMod val="20000"/>
              <a:lumOff val="80000"/>
            </a:schemeClr>
          </a:solidFill>
        </p:spPr>
        <p:txBody>
          <a:bodyPr vert="horz" lIns="144000" tIns="45720" rIns="91440" bIns="45720" rtlCol="0" anchor="ctr" anchorCtr="0">
            <a:noAutofit/>
          </a:bodyPr>
          <a:lstStyle/>
          <a:p>
            <a:pPr marL="0" indent="0">
              <a:lnSpc>
                <a:spcPct val="100000"/>
              </a:lnSpc>
              <a:spcBef>
                <a:spcPts val="0"/>
              </a:spcBef>
              <a:buNone/>
            </a:pPr>
            <a:r>
              <a:rPr lang="en-GB" sz="2000">
                <a:latin typeface="Trebuchet MS"/>
                <a:ea typeface="Ebrima"/>
                <a:cs typeface="Calibri"/>
              </a:rPr>
              <a:t>• Be honest. If you don’t know the answer to a question, be honest and say so. Tell your child that you will need to find out and that you will get back to them with more soon.</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 Remember that children are curious and want to know and understand. We tend to place our adult perspective on children’s questions and comments, when actually a child just wants (and needs) a very simple, age-appropriate, matter-of-fact answer.</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This answer will not involve an ‘adult’ understanding of a topic – it needs to be at a </a:t>
            </a:r>
            <a:r>
              <a:rPr lang="en-GB" sz="2000">
                <a:latin typeface="Trebuchet MS"/>
                <a:ea typeface="+mn-lt"/>
                <a:cs typeface="+mn-lt"/>
              </a:rPr>
              <a:t>child’s level, with opportunity given for the child to be able to ask further </a:t>
            </a:r>
            <a:r>
              <a:rPr lang="en-GB" sz="2000">
                <a:latin typeface="Trebuchet MS"/>
                <a:ea typeface="Ebrima"/>
                <a:cs typeface="Calibri"/>
              </a:rPr>
              <a:t>questions if needed. Give yourself time to respond by asking something like, “What do you think that means?” or “Why do you ask?”</a:t>
            </a:r>
            <a:endParaRPr lang="en-US">
              <a:cs typeface="Calibri"/>
            </a:endParaRPr>
          </a:p>
        </p:txBody>
      </p:sp>
      <p:pic>
        <p:nvPicPr>
          <p:cNvPr id="3" name="Picture 2" descr="When children ask questions, they are learning how to solve problems -  Kinedu Blog">
            <a:extLst>
              <a:ext uri="{FF2B5EF4-FFF2-40B4-BE49-F238E27FC236}">
                <a16:creationId xmlns:a16="http://schemas.microsoft.com/office/drawing/2014/main" id="{47D790A6-1C65-F7AA-AFE3-4B526DF09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293" y="2774693"/>
            <a:ext cx="2268971" cy="226897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1566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Tips for talking to your Children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2304689"/>
            <a:ext cx="7551916" cy="3732764"/>
          </a:xfrm>
          <a:solidFill>
            <a:schemeClr val="accent1">
              <a:lumMod val="20000"/>
              <a:lumOff val="80000"/>
            </a:schemeClr>
          </a:solidFill>
        </p:spPr>
        <p:txBody>
          <a:bodyPr vert="horz" lIns="144000" tIns="45720" rIns="91440" bIns="45720" rtlCol="0" anchor="ctr" anchorCtr="0">
            <a:noAutofit/>
          </a:bodyPr>
          <a:lstStyle/>
          <a:p>
            <a:pPr marL="0" indent="0">
              <a:lnSpc>
                <a:spcPct val="100000"/>
              </a:lnSpc>
              <a:spcBef>
                <a:spcPts val="0"/>
              </a:spcBef>
              <a:buNone/>
            </a:pPr>
            <a:r>
              <a:rPr lang="en-GB" sz="2000">
                <a:latin typeface="Trebuchet MS"/>
                <a:ea typeface="Ebrima"/>
                <a:cs typeface="Calibri"/>
              </a:rPr>
              <a:t>Keep lines of communication open. Having an open and honest relationship with your child can really help make conversations easier, so make sure that you are always willing to talk when your child needs you; if you can’t, explain why and find another time when it is more mutually convenient.</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 Use </a:t>
            </a:r>
            <a:r>
              <a:rPr lang="en-GB" sz="2000">
                <a:latin typeface="Trebuchet MS"/>
                <a:ea typeface="+mn-lt"/>
                <a:cs typeface="+mn-lt"/>
              </a:rPr>
              <a:t>correct terminology. It helps </a:t>
            </a:r>
            <a:r>
              <a:rPr lang="en-GB" sz="2000">
                <a:latin typeface="Trebuchet MS"/>
                <a:ea typeface="Ebrima"/>
                <a:cs typeface="Calibri"/>
              </a:rPr>
              <a:t>that children </a:t>
            </a:r>
            <a:r>
              <a:rPr lang="en-GB" sz="2000">
                <a:latin typeface="Trebuchet MS"/>
                <a:ea typeface="+mn-lt"/>
                <a:cs typeface="+mn-lt"/>
              </a:rPr>
              <a:t>aren’t confused by hints</a:t>
            </a:r>
            <a:r>
              <a:rPr lang="en-GB" sz="2000">
                <a:latin typeface="Trebuchet MS"/>
                <a:ea typeface="Ebrima"/>
                <a:cs typeface="Calibri"/>
              </a:rPr>
              <a:t>,</a:t>
            </a:r>
            <a:r>
              <a:rPr lang="en-GB" sz="2000">
                <a:latin typeface="Trebuchet MS"/>
                <a:ea typeface="+mn-lt"/>
                <a:cs typeface="+mn-lt"/>
              </a:rPr>
              <a:t> euphemisms </a:t>
            </a:r>
            <a:r>
              <a:rPr lang="en-GB" sz="2000">
                <a:latin typeface="Trebuchet MS"/>
                <a:ea typeface="Ebrima"/>
                <a:cs typeface="Calibri"/>
              </a:rPr>
              <a:t>and innuendo; use correct terminology whenever you can, especially for body parts.</a:t>
            </a:r>
            <a:endParaRPr lang="en-US" sz="2000">
              <a:ea typeface="+mn-lt"/>
              <a:cs typeface="+mn-lt"/>
            </a:endParaRPr>
          </a:p>
          <a:p>
            <a:pPr marL="0" indent="0">
              <a:lnSpc>
                <a:spcPct val="100000"/>
              </a:lnSpc>
              <a:spcBef>
                <a:spcPts val="0"/>
              </a:spcBef>
              <a:buNone/>
            </a:pPr>
            <a:endParaRPr lang="en-GB" sz="2000">
              <a:ea typeface="+mn-lt"/>
              <a:cs typeface="+mn-lt"/>
            </a:endParaRPr>
          </a:p>
          <a:p>
            <a:pPr marL="0" indent="0">
              <a:lnSpc>
                <a:spcPct val="100000"/>
              </a:lnSpc>
              <a:spcBef>
                <a:spcPts val="0"/>
              </a:spcBef>
              <a:buNone/>
            </a:pPr>
            <a:r>
              <a:rPr lang="en-GB" sz="2000">
                <a:latin typeface="Trebuchet MS"/>
                <a:ea typeface="Ebrima"/>
                <a:cs typeface="Calibri"/>
              </a:rPr>
              <a:t>This is hugely important </a:t>
            </a:r>
            <a:r>
              <a:rPr lang="en-GB" sz="2000">
                <a:latin typeface="Trebuchet MS"/>
                <a:ea typeface="+mn-lt"/>
                <a:cs typeface="+mn-lt"/>
              </a:rPr>
              <a:t>for safeguarding too</a:t>
            </a:r>
            <a:r>
              <a:rPr lang="en-GB" sz="2000">
                <a:latin typeface="Trebuchet MS"/>
                <a:ea typeface="Ebrima"/>
                <a:cs typeface="Calibri"/>
              </a:rPr>
              <a:t>.</a:t>
            </a:r>
            <a:endParaRPr lang="en-GB">
              <a:cs typeface="Calibri" panose="020F0502020204030204"/>
            </a:endParaRPr>
          </a:p>
        </p:txBody>
      </p:sp>
      <p:pic>
        <p:nvPicPr>
          <p:cNvPr id="6" name="Picture 2" descr="Keeping Children Safe">
            <a:extLst>
              <a:ext uri="{FF2B5EF4-FFF2-40B4-BE49-F238E27FC236}">
                <a16:creationId xmlns:a16="http://schemas.microsoft.com/office/drawing/2014/main" id="{D7503989-AEAC-FC8F-AE53-98B706BE4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88" y="3010404"/>
            <a:ext cx="2864715" cy="255176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7155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Tips for talking to your Children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877226"/>
            <a:ext cx="10144574" cy="4624861"/>
          </a:xfrm>
          <a:solidFill>
            <a:schemeClr val="accent1">
              <a:lumMod val="20000"/>
              <a:lumOff val="80000"/>
            </a:schemeClr>
          </a:solidFill>
        </p:spPr>
        <p:txBody>
          <a:bodyPr vert="horz" lIns="144000" tIns="45720" rIns="91440" bIns="45720" rtlCol="0" anchor="ctr" anchorCtr="0">
            <a:noAutofit/>
          </a:bodyPr>
          <a:lstStyle/>
          <a:p>
            <a:pPr marL="0" indent="0">
              <a:lnSpc>
                <a:spcPct val="100000"/>
              </a:lnSpc>
              <a:spcBef>
                <a:spcPts val="0"/>
              </a:spcBef>
              <a:buNone/>
            </a:pPr>
            <a:r>
              <a:rPr lang="en-GB" sz="1400">
                <a:latin typeface="Trebuchet MS"/>
                <a:ea typeface="Ebrima"/>
                <a:cs typeface="Calibri"/>
              </a:rPr>
              <a:t>• Respond to what children say they need. Bear in </a:t>
            </a:r>
            <a:r>
              <a:rPr lang="en-GB" sz="1200">
                <a:latin typeface="Trebuchet MS"/>
                <a:ea typeface="Ebrima"/>
                <a:cs typeface="Calibri"/>
              </a:rPr>
              <a:t>mind</a:t>
            </a:r>
            <a:r>
              <a:rPr lang="en-GB" sz="1400">
                <a:latin typeface="Trebuchet MS"/>
                <a:ea typeface="Ebrima"/>
                <a:cs typeface="Calibri"/>
              </a:rPr>
              <a:t> that children’s lives today are very different from even five years ago. Therefore, the education they receive needs to reflect this. Research shows us that children want and need to understand relationships, puberty and human reproduction, and want to be able to talk with  parents/carers about this when they have had lessons at school. We may feel that</a:t>
            </a:r>
            <a:endParaRPr lang="en-US" sz="1400">
              <a:ea typeface="+mn-lt"/>
              <a:cs typeface="+mn-lt"/>
            </a:endParaRPr>
          </a:p>
          <a:p>
            <a:pPr marL="0" indent="0">
              <a:lnSpc>
                <a:spcPct val="100000"/>
              </a:lnSpc>
              <a:spcBef>
                <a:spcPts val="0"/>
              </a:spcBef>
              <a:buNone/>
            </a:pPr>
            <a:r>
              <a:rPr lang="en-GB" sz="1400">
                <a:latin typeface="Trebuchet MS"/>
                <a:ea typeface="Ebrima"/>
                <a:cs typeface="Calibri"/>
              </a:rPr>
              <a:t>they know too much, when actually ignorance is the enemy of innocence.</a:t>
            </a:r>
            <a:endParaRPr lang="en-US" sz="1400">
              <a:ea typeface="+mn-lt"/>
              <a:cs typeface="+mn-lt"/>
            </a:endParaRPr>
          </a:p>
          <a:p>
            <a:pPr marL="0" indent="0">
              <a:lnSpc>
                <a:spcPct val="100000"/>
              </a:lnSpc>
              <a:spcBef>
                <a:spcPts val="0"/>
              </a:spcBef>
              <a:buNone/>
            </a:pPr>
            <a:endParaRPr lang="en-GB" sz="1400">
              <a:ea typeface="+mn-lt"/>
              <a:cs typeface="+mn-lt"/>
            </a:endParaRPr>
          </a:p>
          <a:p>
            <a:pPr marL="0" indent="0">
              <a:lnSpc>
                <a:spcPct val="100000"/>
              </a:lnSpc>
              <a:spcBef>
                <a:spcPts val="0"/>
              </a:spcBef>
              <a:buNone/>
            </a:pPr>
            <a:r>
              <a:rPr lang="en-GB" sz="1400">
                <a:latin typeface="Trebuchet MS"/>
                <a:ea typeface="Ebrima"/>
                <a:cs typeface="Calibri"/>
              </a:rPr>
              <a:t>• Answer questions and don’t be afraid to say, ‘I really don’t know – let’s work it out or look it up together’. Have a phrase for awkward moments, such as, ‘That’s a good question, and let’s talk about it once we get home’.</a:t>
            </a:r>
            <a:endParaRPr lang="en-US" sz="1400">
              <a:ea typeface="+mn-lt"/>
              <a:cs typeface="+mn-lt"/>
            </a:endParaRPr>
          </a:p>
          <a:p>
            <a:pPr marL="0" indent="0">
              <a:lnSpc>
                <a:spcPct val="100000"/>
              </a:lnSpc>
              <a:spcBef>
                <a:spcPts val="0"/>
              </a:spcBef>
              <a:buNone/>
            </a:pPr>
            <a:endParaRPr lang="en-GB" sz="1400">
              <a:ea typeface="+mn-lt"/>
              <a:cs typeface="+mn-lt"/>
            </a:endParaRPr>
          </a:p>
          <a:p>
            <a:pPr marL="0" indent="0">
              <a:lnSpc>
                <a:spcPct val="100000"/>
              </a:lnSpc>
              <a:spcBef>
                <a:spcPts val="0"/>
              </a:spcBef>
              <a:buNone/>
            </a:pPr>
            <a:r>
              <a:rPr lang="en-GB" sz="1400">
                <a:latin typeface="Trebuchet MS"/>
                <a:ea typeface="Ebrima"/>
                <a:cs typeface="Calibri"/>
              </a:rPr>
              <a:t>• Always respond. If you don’t, they may think it is wrong to talk to you about relationships, puberty or human reproduction and as a result you may find your child clams up when you want to raise the subject, now or in the future.</a:t>
            </a:r>
            <a:endParaRPr lang="en-US" sz="1400">
              <a:ea typeface="+mn-lt"/>
              <a:cs typeface="+mn-lt"/>
            </a:endParaRPr>
          </a:p>
          <a:p>
            <a:pPr marL="0" indent="0">
              <a:lnSpc>
                <a:spcPct val="100000"/>
              </a:lnSpc>
              <a:spcBef>
                <a:spcPts val="0"/>
              </a:spcBef>
              <a:buNone/>
            </a:pPr>
            <a:endParaRPr lang="en-GB" sz="1400">
              <a:ea typeface="+mn-lt"/>
              <a:cs typeface="+mn-lt"/>
            </a:endParaRPr>
          </a:p>
          <a:p>
            <a:pPr marL="0" indent="0">
              <a:lnSpc>
                <a:spcPct val="100000"/>
              </a:lnSpc>
              <a:spcBef>
                <a:spcPts val="0"/>
              </a:spcBef>
              <a:buNone/>
            </a:pPr>
            <a:r>
              <a:rPr lang="en-GB" sz="1400">
                <a:latin typeface="Trebuchet MS"/>
                <a:ea typeface="Ebrima"/>
                <a:cs typeface="Calibri"/>
              </a:rPr>
              <a:t>• If it all feels too personal, try talking about people in books, films and favourite television programmes.</a:t>
            </a:r>
            <a:endParaRPr lang="en-US" sz="1400">
              <a:ea typeface="+mn-lt"/>
              <a:cs typeface="+mn-lt"/>
            </a:endParaRPr>
          </a:p>
          <a:p>
            <a:pPr marL="0" indent="0">
              <a:lnSpc>
                <a:spcPct val="100000"/>
              </a:lnSpc>
              <a:spcBef>
                <a:spcPts val="0"/>
              </a:spcBef>
              <a:buNone/>
            </a:pPr>
            <a:endParaRPr lang="en-GB" sz="1400">
              <a:ea typeface="+mn-lt"/>
              <a:cs typeface="+mn-lt"/>
            </a:endParaRPr>
          </a:p>
          <a:p>
            <a:pPr marL="0" indent="0">
              <a:lnSpc>
                <a:spcPct val="100000"/>
              </a:lnSpc>
              <a:spcBef>
                <a:spcPts val="0"/>
              </a:spcBef>
              <a:buNone/>
            </a:pPr>
            <a:r>
              <a:rPr lang="en-GB" sz="1400">
                <a:latin typeface="Trebuchet MS"/>
                <a:ea typeface="Ebrima"/>
                <a:cs typeface="Calibri"/>
              </a:rPr>
              <a:t>• Enjoy it. Laugh with each other!</a:t>
            </a:r>
            <a:endParaRPr lang="en-US" sz="1400">
              <a:ea typeface="+mn-lt"/>
              <a:cs typeface="+mn-lt"/>
            </a:endParaRPr>
          </a:p>
          <a:p>
            <a:pPr marL="0" indent="0">
              <a:lnSpc>
                <a:spcPct val="100000"/>
              </a:lnSpc>
              <a:spcBef>
                <a:spcPts val="0"/>
              </a:spcBef>
              <a:buNone/>
            </a:pPr>
            <a:endParaRPr lang="en-GB" sz="1400">
              <a:ea typeface="+mn-lt"/>
              <a:cs typeface="+mn-lt"/>
            </a:endParaRPr>
          </a:p>
          <a:p>
            <a:pPr marL="0" indent="0">
              <a:lnSpc>
                <a:spcPct val="100000"/>
              </a:lnSpc>
              <a:spcBef>
                <a:spcPts val="0"/>
              </a:spcBef>
              <a:buNone/>
            </a:pPr>
            <a:r>
              <a:rPr lang="en-GB" sz="1400">
                <a:latin typeface="Trebuchet MS"/>
                <a:ea typeface="Ebrima"/>
                <a:cs typeface="Calibri"/>
              </a:rPr>
              <a:t>• Work in partnership with the school.</a:t>
            </a:r>
            <a:endParaRPr lang="en-US" sz="1400">
              <a:ea typeface="+mn-lt"/>
              <a:cs typeface="+mn-lt"/>
            </a:endParaRPr>
          </a:p>
          <a:p>
            <a:pPr marL="0" indent="0">
              <a:lnSpc>
                <a:spcPct val="100000"/>
              </a:lnSpc>
              <a:spcBef>
                <a:spcPts val="0"/>
              </a:spcBef>
              <a:buNone/>
            </a:pPr>
            <a:endParaRPr lang="en-GB" sz="1400">
              <a:ea typeface="+mn-lt"/>
              <a:cs typeface="+mn-lt"/>
            </a:endParaRPr>
          </a:p>
          <a:p>
            <a:pPr marL="0" indent="0">
              <a:lnSpc>
                <a:spcPct val="100000"/>
              </a:lnSpc>
              <a:spcBef>
                <a:spcPts val="0"/>
              </a:spcBef>
              <a:buNone/>
            </a:pPr>
            <a:r>
              <a:rPr lang="en-GB" sz="1000" i="1">
                <a:latin typeface="Trebuchet MS"/>
                <a:ea typeface="Ebrima"/>
                <a:cs typeface="Calibri"/>
              </a:rPr>
              <a:t>Copyright Jigsaw PSHE Ltd 2020</a:t>
            </a:r>
            <a:endParaRPr lang="en-GB" sz="1000" i="1"/>
          </a:p>
        </p:txBody>
      </p:sp>
    </p:spTree>
    <p:extLst>
      <p:ext uri="{BB962C8B-B14F-4D97-AF65-F5344CB8AC3E}">
        <p14:creationId xmlns:p14="http://schemas.microsoft.com/office/powerpoint/2010/main" val="378180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Frequently Asked Questions</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877226"/>
            <a:ext cx="10144574" cy="4624861"/>
          </a:xfrm>
          <a:solidFill>
            <a:schemeClr val="accent1">
              <a:lumMod val="20000"/>
              <a:lumOff val="80000"/>
            </a:schemeClr>
          </a:solidFill>
        </p:spPr>
        <p:txBody>
          <a:bodyPr vert="horz" lIns="144000" tIns="45720" rIns="91440" bIns="45720" rtlCol="0" anchor="ctr" anchorCtr="0">
            <a:noAutofit/>
          </a:bodyPr>
          <a:lstStyle/>
          <a:p>
            <a:pPr marL="0" indent="0">
              <a:lnSpc>
                <a:spcPct val="85000"/>
              </a:lnSpc>
              <a:spcBef>
                <a:spcPts val="1300"/>
              </a:spcBef>
              <a:buNone/>
            </a:pPr>
            <a:r>
              <a:rPr lang="en-GB" sz="1800" b="1">
                <a:latin typeface="Trebuchet MS"/>
                <a:ea typeface="Ebrima"/>
                <a:cs typeface="Calibri"/>
              </a:rPr>
              <a:t>Question</a:t>
            </a:r>
            <a:r>
              <a:rPr lang="en-GB" sz="1800">
                <a:latin typeface="Trebuchet MS"/>
                <a:ea typeface="Ebrima"/>
                <a:cs typeface="Calibri"/>
              </a:rPr>
              <a:t>: </a:t>
            </a:r>
            <a:endParaRPr lang="en-US" sz="1800">
              <a:latin typeface="Calibri" panose="020F0502020204030204"/>
              <a:ea typeface="Ebrima"/>
              <a:cs typeface="Calibri"/>
            </a:endParaRPr>
          </a:p>
          <a:p>
            <a:pPr marL="0" indent="0">
              <a:lnSpc>
                <a:spcPct val="85000"/>
              </a:lnSpc>
              <a:spcBef>
                <a:spcPts val="1300"/>
              </a:spcBef>
              <a:buNone/>
            </a:pPr>
            <a:r>
              <a:rPr lang="en-GB" sz="1800">
                <a:latin typeface="Trebuchet MS"/>
                <a:ea typeface="Ebrima"/>
                <a:cs typeface="Calibri"/>
              </a:rPr>
              <a:t>Will my child be taught sex education at primary? This is too young.</a:t>
            </a:r>
            <a:endParaRPr lang="en-US" sz="1800">
              <a:ea typeface="+mn-lt"/>
              <a:cs typeface="+mn-lt"/>
            </a:endParaRPr>
          </a:p>
          <a:p>
            <a:pPr marL="0" indent="0">
              <a:lnSpc>
                <a:spcPct val="85000"/>
              </a:lnSpc>
              <a:spcBef>
                <a:spcPts val="1300"/>
              </a:spcBef>
              <a:buNone/>
            </a:pPr>
            <a:r>
              <a:rPr lang="en-GB" sz="1800" b="1">
                <a:latin typeface="Trebuchet MS"/>
                <a:ea typeface="Ebrima"/>
                <a:cs typeface="Calibri"/>
              </a:rPr>
              <a:t>Answer</a:t>
            </a:r>
            <a:r>
              <a:rPr lang="en-GB" sz="1800">
                <a:latin typeface="Trebuchet MS"/>
                <a:ea typeface="Ebrima"/>
                <a:cs typeface="Calibri"/>
              </a:rPr>
              <a:t>: </a:t>
            </a:r>
            <a:endParaRPr lang="en-US" sz="1800">
              <a:latin typeface="Calibri" panose="020F0502020204030204"/>
              <a:ea typeface="Ebrima"/>
              <a:cs typeface="Calibri"/>
            </a:endParaRPr>
          </a:p>
          <a:p>
            <a:pPr>
              <a:lnSpc>
                <a:spcPct val="85000"/>
              </a:lnSpc>
              <a:spcBef>
                <a:spcPts val="1300"/>
              </a:spcBef>
              <a:buFont typeface="Arial"/>
              <a:buChar char="•"/>
            </a:pPr>
            <a:r>
              <a:rPr lang="en-GB" sz="1800">
                <a:latin typeface="Trebuchet MS"/>
                <a:ea typeface="Ebrima"/>
                <a:cs typeface="Calibri"/>
              </a:rPr>
              <a:t>The Department for Education are not introducing compulsory sex education at primary school.</a:t>
            </a:r>
            <a:endParaRPr lang="en-US" sz="1800">
              <a:ea typeface="+mn-lt"/>
              <a:cs typeface="+mn-lt"/>
            </a:endParaRPr>
          </a:p>
          <a:p>
            <a:pPr>
              <a:lnSpc>
                <a:spcPct val="85000"/>
              </a:lnSpc>
              <a:spcBef>
                <a:spcPts val="1300"/>
              </a:spcBef>
              <a:buFont typeface="Arial"/>
              <a:buChar char="•"/>
            </a:pPr>
            <a:r>
              <a:rPr lang="en-GB" sz="1800">
                <a:latin typeface="Trebuchet MS"/>
                <a:ea typeface="Ebrima"/>
                <a:cs typeface="Calibri"/>
              </a:rPr>
              <a:t>They are introducing Relationships Education at primary, to put in place the </a:t>
            </a:r>
            <a:r>
              <a:rPr lang="en-GB" sz="1800">
                <a:latin typeface="Trebuchet MS"/>
                <a:ea typeface="+mn-lt"/>
                <a:cs typeface="+mn-lt"/>
              </a:rPr>
              <a:t>building</a:t>
            </a:r>
            <a:r>
              <a:rPr lang="en-GB" sz="1800">
                <a:latin typeface="Trebuchet MS"/>
                <a:ea typeface="Ebrima"/>
                <a:cs typeface="Calibri"/>
              </a:rPr>
              <a:t> blocks needed for positive and safe relationships of all kinds. This will start with family and friends, how to treat each other with kindness, and recognising the difference between online and offline friendships.</a:t>
            </a:r>
            <a:endParaRPr lang="en-US" sz="1800">
              <a:ea typeface="+mn-lt"/>
              <a:cs typeface="+mn-lt"/>
            </a:endParaRPr>
          </a:p>
          <a:p>
            <a:pPr>
              <a:lnSpc>
                <a:spcPct val="85000"/>
              </a:lnSpc>
              <a:spcBef>
                <a:spcPts val="1300"/>
              </a:spcBef>
              <a:buFont typeface="Arial"/>
              <a:buChar char="•"/>
            </a:pPr>
            <a:r>
              <a:rPr lang="en-GB" sz="1800">
                <a:latin typeface="Trebuchet MS"/>
                <a:ea typeface="+mn-lt"/>
                <a:cs typeface="+mn-lt"/>
              </a:rPr>
              <a:t>Many primary schools</a:t>
            </a:r>
            <a:r>
              <a:rPr lang="en-GB" sz="1800">
                <a:latin typeface="Trebuchet MS"/>
                <a:ea typeface="Ebrima"/>
                <a:cs typeface="Calibri"/>
              </a:rPr>
              <a:t> choose to teach sex education (which goes beyond the existing national curriculum for science), and they recommend that they do so, tailored to the age, physical and emotional maturity of their pupils. In those instances they recommend you discuss this with the school, to understand what they propose to teach and how. If you continue to have concerns, you have an automatic right to withdraw your child </a:t>
            </a:r>
            <a:r>
              <a:rPr lang="en-GB" sz="1800">
                <a:latin typeface="Trebuchet MS"/>
                <a:ea typeface="+mn-lt"/>
                <a:cs typeface="+mn-lt"/>
              </a:rPr>
              <a:t>from</a:t>
            </a:r>
            <a:r>
              <a:rPr lang="en-GB" sz="1800">
                <a:latin typeface="Trebuchet MS"/>
                <a:ea typeface="Ebrima"/>
                <a:cs typeface="Calibri"/>
              </a:rPr>
              <a:t> these sex education lessons.</a:t>
            </a:r>
            <a:endParaRPr lang="en-US" sz="1800">
              <a:ea typeface="+mn-lt"/>
              <a:cs typeface="+mn-lt"/>
            </a:endParaRPr>
          </a:p>
        </p:txBody>
      </p:sp>
    </p:spTree>
    <p:extLst>
      <p:ext uri="{BB962C8B-B14F-4D97-AF65-F5344CB8AC3E}">
        <p14:creationId xmlns:p14="http://schemas.microsoft.com/office/powerpoint/2010/main" val="1259208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Frequently Asked Questions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877226"/>
            <a:ext cx="10144574" cy="4541227"/>
          </a:xfrm>
          <a:solidFill>
            <a:schemeClr val="accent1">
              <a:lumMod val="20000"/>
              <a:lumOff val="80000"/>
            </a:schemeClr>
          </a:solidFill>
        </p:spPr>
        <p:txBody>
          <a:bodyPr vert="horz" lIns="144000" tIns="45720" rIns="91440" bIns="45720" rtlCol="0" anchor="ctr" anchorCtr="0">
            <a:noAutofit/>
          </a:bodyPr>
          <a:lstStyle/>
          <a:p>
            <a:pPr marL="0" indent="0">
              <a:lnSpc>
                <a:spcPct val="85000"/>
              </a:lnSpc>
              <a:spcBef>
                <a:spcPts val="1300"/>
              </a:spcBef>
              <a:buNone/>
            </a:pPr>
            <a:r>
              <a:rPr lang="en-GB" sz="1800" b="1">
                <a:latin typeface="Trebuchet MS"/>
                <a:ea typeface="Ebrima"/>
                <a:cs typeface="Calibri"/>
              </a:rPr>
              <a:t>Question</a:t>
            </a:r>
            <a:r>
              <a:rPr lang="en-GB" sz="1800">
                <a:latin typeface="Trebuchet MS"/>
                <a:ea typeface="Ebrima"/>
                <a:cs typeface="Calibri"/>
              </a:rPr>
              <a:t>: </a:t>
            </a:r>
            <a:endParaRPr lang="en-US" sz="1800">
              <a:latin typeface="Calibri" panose="020F0502020204030204"/>
              <a:ea typeface="Ebrima"/>
              <a:cs typeface="Calibri"/>
            </a:endParaRPr>
          </a:p>
          <a:p>
            <a:pPr marL="0" indent="0">
              <a:lnSpc>
                <a:spcPct val="85000"/>
              </a:lnSpc>
              <a:spcBef>
                <a:spcPts val="1300"/>
              </a:spcBef>
              <a:buNone/>
            </a:pPr>
            <a:r>
              <a:rPr lang="en-GB" sz="1800">
                <a:latin typeface="Trebuchet MS"/>
                <a:ea typeface="Ebrima"/>
                <a:cs typeface="Calibri"/>
              </a:rPr>
              <a:t>Does the new Relationships Education and RSE curriculum take account of my faith?</a:t>
            </a:r>
            <a:endParaRPr lang="en-US"/>
          </a:p>
          <a:p>
            <a:pPr marL="0" indent="0">
              <a:lnSpc>
                <a:spcPct val="85000"/>
              </a:lnSpc>
              <a:spcBef>
                <a:spcPts val="1300"/>
              </a:spcBef>
              <a:buNone/>
            </a:pPr>
            <a:endParaRPr lang="en-GB" sz="1800" b="1">
              <a:latin typeface="Trebuchet MS"/>
              <a:ea typeface="Ebrima"/>
              <a:cs typeface="Calibri"/>
            </a:endParaRPr>
          </a:p>
          <a:p>
            <a:pPr marL="0" indent="0">
              <a:lnSpc>
                <a:spcPct val="85000"/>
              </a:lnSpc>
              <a:spcBef>
                <a:spcPts val="1300"/>
              </a:spcBef>
              <a:buNone/>
            </a:pPr>
            <a:r>
              <a:rPr lang="en-GB" sz="1800" b="1">
                <a:latin typeface="Trebuchet MS"/>
                <a:ea typeface="Ebrima"/>
                <a:cs typeface="Calibri"/>
              </a:rPr>
              <a:t>Answer</a:t>
            </a:r>
            <a:r>
              <a:rPr lang="en-GB" sz="1800">
                <a:latin typeface="Trebuchet MS"/>
                <a:ea typeface="Ebrima"/>
                <a:cs typeface="Calibri"/>
              </a:rPr>
              <a:t>: </a:t>
            </a:r>
            <a:endParaRPr lang="en-US" sz="1800">
              <a:latin typeface="Calibri" panose="020F0502020204030204"/>
              <a:ea typeface="Ebrima"/>
              <a:cs typeface="Calibri"/>
            </a:endParaRPr>
          </a:p>
          <a:p>
            <a:pPr>
              <a:lnSpc>
                <a:spcPct val="85000"/>
              </a:lnSpc>
              <a:spcBef>
                <a:spcPts val="1300"/>
              </a:spcBef>
              <a:buFont typeface="Arial"/>
              <a:buChar char="•"/>
            </a:pPr>
            <a:r>
              <a:rPr lang="en-GB" sz="1800">
                <a:latin typeface="Trebuchet MS"/>
                <a:ea typeface="Ebrima"/>
                <a:cs typeface="Calibri"/>
              </a:rPr>
              <a:t>The subjects are designed to help children from all backgrounds build positive and safe relationships, and to thrive in modern Britain.</a:t>
            </a:r>
            <a:endParaRPr lang="en-US" sz="1800">
              <a:ea typeface="+mn-lt"/>
              <a:cs typeface="+mn-lt"/>
            </a:endParaRPr>
          </a:p>
          <a:p>
            <a:pPr>
              <a:lnSpc>
                <a:spcPct val="85000"/>
              </a:lnSpc>
              <a:spcBef>
                <a:spcPts val="1300"/>
              </a:spcBef>
              <a:buFont typeface="Arial"/>
              <a:buChar char="•"/>
            </a:pPr>
            <a:r>
              <a:rPr lang="en-GB" sz="1800">
                <a:latin typeface="Trebuchet MS"/>
                <a:ea typeface="+mn-lt"/>
                <a:cs typeface="+mn-lt"/>
              </a:rPr>
              <a:t>In all schools</a:t>
            </a:r>
            <a:r>
              <a:rPr lang="en-GB" sz="1800">
                <a:latin typeface="Trebuchet MS"/>
                <a:ea typeface="Ebrima"/>
                <a:cs typeface="Calibri"/>
              </a:rPr>
              <a:t>, when teaching these subjects, the religious background of pupils must be taken into account when planning teaching, so that topics are appropriately handled. Schools with a religious character can build on the core required content by reflecting their beliefs in their teaching.</a:t>
            </a:r>
            <a:endParaRPr lang="en-US" sz="1800">
              <a:ea typeface="+mn-lt"/>
              <a:cs typeface="+mn-lt"/>
            </a:endParaRPr>
          </a:p>
          <a:p>
            <a:pPr>
              <a:lnSpc>
                <a:spcPct val="85000"/>
              </a:lnSpc>
              <a:spcBef>
                <a:spcPts val="1300"/>
              </a:spcBef>
              <a:buFont typeface="Arial"/>
              <a:buChar char="•"/>
            </a:pPr>
            <a:r>
              <a:rPr lang="en-GB" sz="1800">
                <a:latin typeface="Trebuchet MS"/>
                <a:ea typeface="Ebrima"/>
                <a:cs typeface="Calibri"/>
              </a:rPr>
              <a:t>In developing these subjects, the Department for Education have worked with a number of representative bodies and faith organisations, representing all the major faith groups in England. Several faith organisations produce teaching materials that schools can choose to use.</a:t>
            </a:r>
            <a:endParaRPr lang="en-US"/>
          </a:p>
        </p:txBody>
      </p:sp>
    </p:spTree>
    <p:extLst>
      <p:ext uri="{BB962C8B-B14F-4D97-AF65-F5344CB8AC3E}">
        <p14:creationId xmlns:p14="http://schemas.microsoft.com/office/powerpoint/2010/main" val="94678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Frequently Asked Questions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877226"/>
            <a:ext cx="10144574" cy="4281032"/>
          </a:xfrm>
          <a:solidFill>
            <a:schemeClr val="accent1">
              <a:lumMod val="20000"/>
              <a:lumOff val="80000"/>
            </a:schemeClr>
          </a:solidFill>
        </p:spPr>
        <p:txBody>
          <a:bodyPr vert="horz" lIns="144000" tIns="45720" rIns="91440" bIns="45720" rtlCol="0" anchor="ctr" anchorCtr="0">
            <a:noAutofit/>
          </a:bodyPr>
          <a:lstStyle/>
          <a:p>
            <a:pPr marL="0" indent="0">
              <a:lnSpc>
                <a:spcPct val="85000"/>
              </a:lnSpc>
              <a:spcBef>
                <a:spcPts val="1300"/>
              </a:spcBef>
              <a:buNone/>
            </a:pPr>
            <a:r>
              <a:rPr lang="en-GB" sz="1800" b="1">
                <a:latin typeface="Trebuchet MS"/>
                <a:ea typeface="Ebrima"/>
                <a:cs typeface="Calibri"/>
              </a:rPr>
              <a:t>Question</a:t>
            </a:r>
            <a:r>
              <a:rPr lang="en-GB" sz="1800">
                <a:latin typeface="Trebuchet MS"/>
                <a:ea typeface="Ebrima"/>
                <a:cs typeface="Calibri"/>
              </a:rPr>
              <a:t>: </a:t>
            </a:r>
            <a:endParaRPr lang="en-US" sz="1800">
              <a:latin typeface="Calibri" panose="020F0502020204030204"/>
              <a:ea typeface="Ebrima"/>
              <a:cs typeface="Calibri"/>
            </a:endParaRPr>
          </a:p>
          <a:p>
            <a:pPr marL="0" indent="0">
              <a:lnSpc>
                <a:spcPct val="85000"/>
              </a:lnSpc>
              <a:spcBef>
                <a:spcPts val="1300"/>
              </a:spcBef>
              <a:buNone/>
            </a:pPr>
            <a:r>
              <a:rPr lang="en-GB" sz="1800">
                <a:latin typeface="Trebuchet MS"/>
                <a:ea typeface="Ebrima"/>
                <a:cs typeface="Calibri"/>
              </a:rPr>
              <a:t>Do I have a right to withdraw my child from Relationships and Sex Education?</a:t>
            </a:r>
            <a:endParaRPr lang="en-US">
              <a:cs typeface="Calibri"/>
            </a:endParaRPr>
          </a:p>
          <a:p>
            <a:pPr marL="0" indent="0">
              <a:lnSpc>
                <a:spcPct val="85000"/>
              </a:lnSpc>
              <a:spcBef>
                <a:spcPts val="1300"/>
              </a:spcBef>
              <a:buNone/>
            </a:pPr>
            <a:endParaRPr lang="en-GB" sz="1800" b="1">
              <a:latin typeface="Trebuchet MS"/>
              <a:ea typeface="Ebrima"/>
              <a:cs typeface="Calibri"/>
            </a:endParaRPr>
          </a:p>
          <a:p>
            <a:pPr marL="0" indent="0">
              <a:lnSpc>
                <a:spcPct val="85000"/>
              </a:lnSpc>
              <a:spcBef>
                <a:spcPts val="1300"/>
              </a:spcBef>
              <a:buNone/>
            </a:pPr>
            <a:r>
              <a:rPr lang="en-GB" sz="1800" b="1">
                <a:latin typeface="Trebuchet MS"/>
                <a:ea typeface="Ebrima"/>
                <a:cs typeface="Calibri"/>
              </a:rPr>
              <a:t>Answer</a:t>
            </a:r>
            <a:r>
              <a:rPr lang="en-GB" sz="1800">
                <a:latin typeface="Trebuchet MS"/>
                <a:ea typeface="Ebrima"/>
                <a:cs typeface="Calibri"/>
              </a:rPr>
              <a:t>: </a:t>
            </a:r>
            <a:endParaRPr lang="en-US" sz="1800">
              <a:latin typeface="Calibri" panose="020F0502020204030204"/>
              <a:ea typeface="Ebrima"/>
              <a:cs typeface="Calibri"/>
            </a:endParaRPr>
          </a:p>
          <a:p>
            <a:pPr>
              <a:lnSpc>
                <a:spcPct val="85000"/>
              </a:lnSpc>
              <a:spcBef>
                <a:spcPts val="1300"/>
              </a:spcBef>
              <a:buFont typeface="Arial"/>
              <a:buChar char="•"/>
            </a:pPr>
            <a:r>
              <a:rPr lang="en-GB" sz="1800">
                <a:latin typeface="Trebuchet MS"/>
                <a:ea typeface="Ebrima"/>
                <a:cs typeface="Calibri"/>
              </a:rPr>
              <a:t>Parents will continue to have a right to request to withdraw their child from sex education delivered as part of RSE in secondary </a:t>
            </a:r>
            <a:r>
              <a:rPr lang="en-GB" sz="1800">
                <a:latin typeface="Trebuchet MS"/>
                <a:ea typeface="+mn-lt"/>
                <a:cs typeface="+mn-lt"/>
              </a:rPr>
              <a:t>schools</a:t>
            </a:r>
            <a:r>
              <a:rPr lang="en-GB" sz="1800">
                <a:latin typeface="Trebuchet MS"/>
                <a:ea typeface="Ebrima"/>
                <a:cs typeface="Calibri"/>
              </a:rPr>
              <a:t> which, unless there are exceptional circumstances, should be granted up to three terms before their child turns 16. At this point, if the child themselves wishes to receive sex education rather than be withdrawn, the school should make arrangements for this to happen in one of the three terms before the child turns 16 - the legal age of sexual consent.</a:t>
            </a:r>
            <a:endParaRPr lang="en-US" sz="1800">
              <a:ea typeface="+mn-lt"/>
              <a:cs typeface="+mn-lt"/>
            </a:endParaRPr>
          </a:p>
          <a:p>
            <a:pPr>
              <a:lnSpc>
                <a:spcPct val="85000"/>
              </a:lnSpc>
              <a:spcBef>
                <a:spcPts val="1300"/>
              </a:spcBef>
              <a:buFont typeface="Arial"/>
              <a:buChar char="•"/>
            </a:pPr>
            <a:r>
              <a:rPr lang="en-GB" sz="1800">
                <a:latin typeface="Trebuchet MS"/>
                <a:ea typeface="Ebrima"/>
                <a:cs typeface="Calibri"/>
              </a:rPr>
              <a:t>There is no right to withdraw from Relationships Education at primary or secondary as we believe the contents of these subjects – such as family, friendship, safety (including online safety) – are important for all children to be taught.</a:t>
            </a:r>
            <a:endParaRPr lang="en-US"/>
          </a:p>
        </p:txBody>
      </p:sp>
    </p:spTree>
    <p:extLst>
      <p:ext uri="{BB962C8B-B14F-4D97-AF65-F5344CB8AC3E}">
        <p14:creationId xmlns:p14="http://schemas.microsoft.com/office/powerpoint/2010/main" val="1749127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Frequently Asked Questions (cont.)</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622218" y="1877226"/>
            <a:ext cx="10144574" cy="3983666"/>
          </a:xfrm>
          <a:solidFill>
            <a:schemeClr val="accent1">
              <a:lumMod val="20000"/>
              <a:lumOff val="80000"/>
            </a:schemeClr>
          </a:solidFill>
        </p:spPr>
        <p:txBody>
          <a:bodyPr vert="horz" lIns="144000" tIns="45720" rIns="91440" bIns="45720" rtlCol="0" anchor="ctr" anchorCtr="0">
            <a:noAutofit/>
          </a:bodyPr>
          <a:lstStyle/>
          <a:p>
            <a:pPr marL="0" indent="0">
              <a:lnSpc>
                <a:spcPct val="85000"/>
              </a:lnSpc>
              <a:spcBef>
                <a:spcPts val="1300"/>
              </a:spcBef>
              <a:buNone/>
            </a:pPr>
            <a:r>
              <a:rPr lang="en-GB" sz="1800" b="1">
                <a:latin typeface="Trebuchet MS"/>
                <a:ea typeface="Ebrima"/>
                <a:cs typeface="Calibri"/>
              </a:rPr>
              <a:t>Question</a:t>
            </a:r>
            <a:r>
              <a:rPr lang="en-GB" sz="1800">
                <a:latin typeface="Trebuchet MS"/>
                <a:ea typeface="Ebrima"/>
                <a:cs typeface="Calibri"/>
              </a:rPr>
              <a:t>: </a:t>
            </a:r>
            <a:endParaRPr lang="en-US" sz="1800">
              <a:latin typeface="Calibri" panose="020F0502020204030204"/>
              <a:ea typeface="Ebrima"/>
              <a:cs typeface="Calibri"/>
            </a:endParaRPr>
          </a:p>
          <a:p>
            <a:pPr marL="0" indent="0">
              <a:lnSpc>
                <a:spcPct val="85000"/>
              </a:lnSpc>
              <a:spcBef>
                <a:spcPts val="1300"/>
              </a:spcBef>
              <a:buNone/>
            </a:pPr>
            <a:r>
              <a:rPr lang="en-GB" sz="1800">
                <a:latin typeface="Trebuchet MS"/>
                <a:ea typeface="Ebrima"/>
                <a:cs typeface="Calibri"/>
              </a:rPr>
              <a:t>Will my child be taught about LGBT relationships?</a:t>
            </a:r>
            <a:endParaRPr lang="en-US">
              <a:cs typeface="Calibri"/>
            </a:endParaRPr>
          </a:p>
          <a:p>
            <a:pPr marL="0" indent="0">
              <a:lnSpc>
                <a:spcPct val="85000"/>
              </a:lnSpc>
              <a:spcBef>
                <a:spcPts val="1300"/>
              </a:spcBef>
              <a:buNone/>
            </a:pPr>
            <a:endParaRPr lang="en-GB" sz="1800" b="1">
              <a:latin typeface="Trebuchet MS"/>
              <a:ea typeface="Ebrima"/>
              <a:cs typeface="Calibri"/>
            </a:endParaRPr>
          </a:p>
          <a:p>
            <a:pPr marL="0" indent="0">
              <a:lnSpc>
                <a:spcPct val="85000"/>
              </a:lnSpc>
              <a:spcBef>
                <a:spcPts val="1300"/>
              </a:spcBef>
              <a:buNone/>
            </a:pPr>
            <a:r>
              <a:rPr lang="en-GB" sz="1800" b="1">
                <a:latin typeface="Trebuchet MS"/>
                <a:ea typeface="Ebrima"/>
                <a:cs typeface="Calibri"/>
              </a:rPr>
              <a:t>Answer</a:t>
            </a:r>
            <a:r>
              <a:rPr lang="en-GB" sz="1800">
                <a:latin typeface="Trebuchet MS"/>
                <a:ea typeface="Ebrima"/>
                <a:cs typeface="Calibri"/>
              </a:rPr>
              <a:t>: </a:t>
            </a:r>
            <a:endParaRPr lang="en-US" sz="1800">
              <a:latin typeface="Calibri" panose="020F0502020204030204"/>
              <a:ea typeface="Ebrima"/>
              <a:cs typeface="Calibri"/>
            </a:endParaRPr>
          </a:p>
          <a:p>
            <a:pPr>
              <a:lnSpc>
                <a:spcPct val="85000"/>
              </a:lnSpc>
              <a:spcBef>
                <a:spcPts val="1300"/>
              </a:spcBef>
              <a:buFont typeface="Arial"/>
              <a:buChar char="•"/>
            </a:pPr>
            <a:r>
              <a:rPr lang="en-GB" sz="1800">
                <a:latin typeface="Trebuchet MS"/>
                <a:ea typeface="Ebrima"/>
                <a:cs typeface="Calibri"/>
              </a:rPr>
              <a:t>Pupils should be taught about the society in which they are growing up. These subjects are designed to foster respect for others and for difference, and educate pupils about healthy relationships.</a:t>
            </a:r>
            <a:endParaRPr lang="en-US" sz="1800">
              <a:ea typeface="+mn-lt"/>
              <a:cs typeface="+mn-lt"/>
            </a:endParaRPr>
          </a:p>
          <a:p>
            <a:pPr>
              <a:lnSpc>
                <a:spcPct val="85000"/>
              </a:lnSpc>
              <a:spcBef>
                <a:spcPts val="1300"/>
              </a:spcBef>
              <a:buFont typeface="Arial"/>
              <a:buChar char="•"/>
            </a:pPr>
            <a:r>
              <a:rPr lang="en-GB" sz="1800">
                <a:latin typeface="Trebuchet MS"/>
                <a:ea typeface="Ebrima"/>
                <a:cs typeface="Calibri"/>
              </a:rPr>
              <a:t>Pupils should receive teaching on LGBT content during their school years. Teaching children about the society that we live in and the different types of loving, healthy relationships that exist can be done in a way that respects everyone. Primary schools are strongly encouraged and enabled to cover LGBT content when teaching about different types of families.</a:t>
            </a:r>
            <a:endParaRPr lang="en-US"/>
          </a:p>
        </p:txBody>
      </p:sp>
    </p:spTree>
    <p:extLst>
      <p:ext uri="{BB962C8B-B14F-4D97-AF65-F5344CB8AC3E}">
        <p14:creationId xmlns:p14="http://schemas.microsoft.com/office/powerpoint/2010/main" val="37925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Thrive in our School</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Picture 3" descr="Thrive Approach (@ThriveApproach) | Twitter">
            <a:extLst>
              <a:ext uri="{FF2B5EF4-FFF2-40B4-BE49-F238E27FC236}">
                <a16:creationId xmlns:a16="http://schemas.microsoft.com/office/drawing/2014/main" id="{175C11CE-757D-6382-E469-E2A91AA92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687" y="2141234"/>
            <a:ext cx="2169070" cy="216907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5" descr="Emotions and Feelings | Education &amp; Learning | Products | YPO">
            <a:extLst>
              <a:ext uri="{FF2B5EF4-FFF2-40B4-BE49-F238E27FC236}">
                <a16:creationId xmlns:a16="http://schemas.microsoft.com/office/drawing/2014/main" id="{6AE85B70-CCAA-FCA7-3740-66E7FC44A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48" y="1847385"/>
            <a:ext cx="2143125" cy="21431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7" descr="Feelings: A lift-the-flap book of emotions (Find Out About): Amazon.co.uk:  Pat-a-Cake, Forshaw, Louise: 9781526381545: Books">
            <a:extLst>
              <a:ext uri="{FF2B5EF4-FFF2-40B4-BE49-F238E27FC236}">
                <a16:creationId xmlns:a16="http://schemas.microsoft.com/office/drawing/2014/main" id="{B7D24B3B-D031-B837-DCB6-4B0247025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5768" y="2048875"/>
            <a:ext cx="2321011" cy="24377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9" descr="The Huge Bag of Worries: Amazon.co.uk: Ironside, Virginia, Rodgers, Frank:  9780340903179: Books">
            <a:extLst>
              <a:ext uri="{FF2B5EF4-FFF2-40B4-BE49-F238E27FC236}">
                <a16:creationId xmlns:a16="http://schemas.microsoft.com/office/drawing/2014/main" id="{D79D9DC9-3DBA-D412-2588-8CFBF7A786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1551" y="4108574"/>
            <a:ext cx="1808139" cy="23407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1" descr="Thrive | St Giles' Church of England (Aided) Infant School">
            <a:extLst>
              <a:ext uri="{FF2B5EF4-FFF2-40B4-BE49-F238E27FC236}">
                <a16:creationId xmlns:a16="http://schemas.microsoft.com/office/drawing/2014/main" id="{E3E3A6BC-98E5-AA9A-49A0-8BF1E2238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7506" y="4042410"/>
            <a:ext cx="1744394" cy="234183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3" descr="Admissions | St Giles' Church of England (Aided) Infant School">
            <a:extLst>
              <a:ext uri="{FF2B5EF4-FFF2-40B4-BE49-F238E27FC236}">
                <a16:creationId xmlns:a16="http://schemas.microsoft.com/office/drawing/2014/main" id="{AB8D3C11-D362-E31A-B042-8429E98360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3009" y="3829919"/>
            <a:ext cx="1743075" cy="26193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5417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Relationships and Sex Education</a:t>
            </a:r>
            <a:endParaRPr lang="en-US" sz="4000">
              <a:cs typeface="Calibri Light"/>
            </a:endParaRPr>
          </a:p>
        </p:txBody>
      </p:sp>
      <p:sp>
        <p:nvSpPr>
          <p:cNvPr id="3" name="Content Placeholder 2"/>
          <p:cNvSpPr>
            <a:spLocks noGrp="1"/>
          </p:cNvSpPr>
          <p:nvPr>
            <p:ph idx="1"/>
          </p:nvPr>
        </p:nvSpPr>
        <p:spPr>
          <a:xfrm>
            <a:off x="705852" y="1979445"/>
            <a:ext cx="10246792" cy="3212372"/>
          </a:xfrm>
          <a:solidFill>
            <a:schemeClr val="accent1">
              <a:lumMod val="20000"/>
              <a:lumOff val="80000"/>
            </a:schemeClr>
          </a:solidFill>
        </p:spPr>
        <p:txBody>
          <a:bodyPr lIns="144000" anchor="ctr" anchorCtr="0">
            <a:normAutofit/>
          </a:bodyPr>
          <a:lstStyle/>
          <a:p>
            <a:pPr marL="0" indent="0" algn="ctr">
              <a:spcBef>
                <a:spcPts val="0"/>
              </a:spcBef>
              <a:buNone/>
            </a:pPr>
            <a:r>
              <a:rPr lang="en-GB" sz="2400" b="1" i="1" dirty="0">
                <a:latin typeface="Trebuchet MS"/>
                <a:ea typeface="Ebrima"/>
                <a:cs typeface="Calibri"/>
              </a:rPr>
              <a:t>“Today’s children and young people are growing up </a:t>
            </a:r>
            <a:r>
              <a:rPr lang="en-GB" sz="2400" b="1" i="1" dirty="0">
                <a:latin typeface="Trebuchet MS"/>
                <a:ea typeface="+mn-lt"/>
                <a:cs typeface="+mn-lt"/>
              </a:rPr>
              <a:t>in an increasingly complex world and living their lives seamlessly on and offline. This presents many positive and exciting opportunities, but also challenges and risks. </a:t>
            </a:r>
            <a:r>
              <a:rPr lang="en-GB" sz="2400" b="1" i="1" dirty="0">
                <a:latin typeface="Trebuchet MS"/>
                <a:ea typeface="Ebrima"/>
                <a:cs typeface="Calibri"/>
              </a:rPr>
              <a:t>In</a:t>
            </a:r>
            <a:r>
              <a:rPr lang="en-GB" sz="2400" b="1" i="1" dirty="0">
                <a:latin typeface="Trebuchet MS"/>
                <a:ea typeface="+mn-lt"/>
                <a:cs typeface="+mn-lt"/>
              </a:rPr>
              <a:t> this environment, children and young people need to know how to be safe and healthy, and how to manage their academic, personal and social lives in a positive way.”</a:t>
            </a:r>
            <a:endParaRPr lang="en-US" sz="2400" dirty="0">
              <a:latin typeface="Calibri" panose="020F0502020204030204"/>
              <a:ea typeface="+mn-lt"/>
              <a:cs typeface="+mn-lt"/>
            </a:endParaRPr>
          </a:p>
          <a:p>
            <a:pPr marL="0" indent="0" algn="ctr">
              <a:spcBef>
                <a:spcPts val="0"/>
              </a:spcBef>
              <a:buNone/>
            </a:pPr>
            <a:endParaRPr lang="en-GB" sz="2400" b="1" i="1" dirty="0">
              <a:latin typeface="Trebuchet MS"/>
              <a:ea typeface="+mn-lt"/>
              <a:cs typeface="+mn-lt"/>
            </a:endParaRPr>
          </a:p>
          <a:p>
            <a:pPr marL="0" indent="0" algn="ctr">
              <a:spcBef>
                <a:spcPts val="0"/>
              </a:spcBef>
              <a:buNone/>
            </a:pPr>
            <a:r>
              <a:rPr lang="en-GB" sz="1400" b="1" i="1" dirty="0">
                <a:latin typeface="Trebuchet MS"/>
                <a:ea typeface="+mn-lt"/>
                <a:cs typeface="+mn-lt"/>
              </a:rPr>
              <a:t>(</a:t>
            </a:r>
            <a:r>
              <a:rPr lang="en-GB" sz="1400" b="1" i="1" dirty="0" err="1">
                <a:latin typeface="Trebuchet MS"/>
                <a:ea typeface="+mn-lt"/>
                <a:cs typeface="+mn-lt"/>
              </a:rPr>
              <a:t>DfE</a:t>
            </a:r>
            <a:r>
              <a:rPr lang="en-GB" sz="1400" b="1" i="1" dirty="0">
                <a:latin typeface="Trebuchet MS"/>
                <a:ea typeface="+mn-lt"/>
                <a:cs typeface="+mn-lt"/>
              </a:rPr>
              <a:t> 2019, Relationships Education, Relationships and Sex Education and Health Education)</a:t>
            </a:r>
            <a:endParaRPr lang="en-GB" sz="1400" i="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6" name="Straight Connector 5"/>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B59C73C7-3BE7-783A-CE1D-26FC7979AFEB}"/>
              </a:ext>
            </a:extLst>
          </p:cNvPr>
          <p:cNvSpPr txBox="1">
            <a:spLocks/>
          </p:cNvSpPr>
          <p:nvPr/>
        </p:nvSpPr>
        <p:spPr>
          <a:xfrm>
            <a:off x="1202081" y="5644480"/>
            <a:ext cx="7087280" cy="619714"/>
          </a:xfrm>
          <a:prstGeom prst="rect">
            <a:avLst/>
          </a:prstGeom>
          <a:solidFill>
            <a:schemeClr val="accent2">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GB" sz="1800" b="1" i="1">
                <a:latin typeface="Trebuchet MS"/>
                <a:ea typeface="Ebrima"/>
                <a:cs typeface="Calibri"/>
                <a:hlinkClick r:id="rId3"/>
              </a:rPr>
              <a:t>Link to DfE</a:t>
            </a:r>
            <a:r>
              <a:rPr lang="en-GB" sz="1800" b="1" i="1">
                <a:latin typeface="Trebuchet MS"/>
                <a:ea typeface="Ebrima"/>
                <a:cs typeface="+mn-lt"/>
                <a:hlinkClick r:id="rId3"/>
              </a:rPr>
              <a:t> Guidance Document</a:t>
            </a:r>
            <a:endParaRPr lang="en-GB" sz="1800" b="1" i="1">
              <a:latin typeface="Trebuchet MS"/>
              <a:ea typeface="Ebrima"/>
              <a:cs typeface="Calibri"/>
            </a:endParaRPr>
          </a:p>
        </p:txBody>
      </p:sp>
      <p:pic>
        <p:nvPicPr>
          <p:cNvPr id="9" name="Picture 2" descr="Relationships education, relationships and sex education (RSE) and health  education: FAQs - GOV.UK">
            <a:extLst>
              <a:ext uri="{FF2B5EF4-FFF2-40B4-BE49-F238E27FC236}">
                <a16:creationId xmlns:a16="http://schemas.microsoft.com/office/drawing/2014/main" id="{D93B208D-9891-A640-150F-D6F18E7BA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491" y="5301952"/>
            <a:ext cx="1968490" cy="130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7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Some of the Texts Used in School</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3" name="Straight Connector 2">
            <a:extLst>
              <a:ext uri="{FF2B5EF4-FFF2-40B4-BE49-F238E27FC236}">
                <a16:creationId xmlns:a16="http://schemas.microsoft.com/office/drawing/2014/main" id="{A9DC66A8-8C45-09F9-4790-DD1C93B2C83B}"/>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5" name="Table 8">
            <a:extLst>
              <a:ext uri="{FF2B5EF4-FFF2-40B4-BE49-F238E27FC236}">
                <a16:creationId xmlns:a16="http://schemas.microsoft.com/office/drawing/2014/main" id="{D4A8FF49-D5E4-0F6A-BF73-1B3A2CF7B9EB}"/>
              </a:ext>
            </a:extLst>
          </p:cNvPr>
          <p:cNvGraphicFramePr>
            <a:graphicFrameLocks noGrp="1"/>
          </p:cNvGraphicFramePr>
          <p:nvPr>
            <p:extLst>
              <p:ext uri="{D42A27DB-BD31-4B8C-83A1-F6EECF244321}">
                <p14:modId xmlns:p14="http://schemas.microsoft.com/office/powerpoint/2010/main" val="3797741186"/>
              </p:ext>
            </p:extLst>
          </p:nvPr>
        </p:nvGraphicFramePr>
        <p:xfrm>
          <a:off x="671611" y="1825962"/>
          <a:ext cx="4885361" cy="459991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3922026865"/>
                    </a:ext>
                  </a:extLst>
                </a:gridCol>
                <a:gridCol w="2142161">
                  <a:extLst>
                    <a:ext uri="{9D8B030D-6E8A-4147-A177-3AD203B41FA5}">
                      <a16:colId xmlns:a16="http://schemas.microsoft.com/office/drawing/2014/main" val="663459275"/>
                    </a:ext>
                  </a:extLst>
                </a:gridCol>
              </a:tblGrid>
              <a:tr h="419329">
                <a:tc>
                  <a:txBody>
                    <a:bodyPr/>
                    <a:lstStyle/>
                    <a:p>
                      <a:r>
                        <a:rPr lang="en-GB"/>
                        <a:t>The Huge Bag of Worries</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Virginia Ironside</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495419717"/>
                  </a:ext>
                </a:extLst>
              </a:tr>
              <a:tr h="419329">
                <a:tc>
                  <a:txBody>
                    <a:bodyPr/>
                    <a:lstStyle/>
                    <a:p>
                      <a:r>
                        <a:rPr lang="en-GB"/>
                        <a:t>Bill's New Frock</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Anne Fine</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2363198191"/>
                  </a:ext>
                </a:extLst>
              </a:tr>
              <a:tr h="419329">
                <a:tc>
                  <a:txBody>
                    <a:bodyPr/>
                    <a:lstStyle/>
                    <a:p>
                      <a:r>
                        <a:rPr lang="en-GB"/>
                        <a:t>Poor Monty</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Anne Fine</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2943636767"/>
                  </a:ext>
                </a:extLst>
              </a:tr>
              <a:tr h="419329">
                <a:tc>
                  <a:txBody>
                    <a:bodyPr/>
                    <a:lstStyle/>
                    <a:p>
                      <a:r>
                        <a:rPr lang="en-GB"/>
                        <a:t>Who's in a Family?</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Robert </a:t>
                      </a:r>
                      <a:r>
                        <a:rPr lang="en-GB" err="1"/>
                        <a:t>Skutch</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2307866687"/>
                  </a:ext>
                </a:extLst>
              </a:tr>
              <a:tr h="419329">
                <a:tc>
                  <a:txBody>
                    <a:bodyPr/>
                    <a:lstStyle/>
                    <a:p>
                      <a:r>
                        <a:rPr lang="en-GB"/>
                        <a:t>Something Special</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Nicola Moon</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3488404472"/>
                  </a:ext>
                </a:extLst>
              </a:tr>
              <a:tr h="419329">
                <a:tc>
                  <a:txBody>
                    <a:bodyPr/>
                    <a:lstStyle/>
                    <a:p>
                      <a:r>
                        <a:rPr lang="en-GB" err="1"/>
                        <a:t>Hugless</a:t>
                      </a:r>
                      <a:r>
                        <a:rPr lang="en-GB"/>
                        <a:t> Douglas</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David Melling</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545188849"/>
                  </a:ext>
                </a:extLst>
              </a:tr>
              <a:tr h="419329">
                <a:tc>
                  <a:txBody>
                    <a:bodyPr/>
                    <a:lstStyle/>
                    <a:p>
                      <a:r>
                        <a:rPr lang="en-GB"/>
                        <a:t>Poem: I have a secret</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E.J. Thornton</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2064741116"/>
                  </a:ext>
                </a:extLst>
              </a:tr>
              <a:tr h="419329">
                <a:tc>
                  <a:txBody>
                    <a:bodyPr/>
                    <a:lstStyle/>
                    <a:p>
                      <a:pPr lvl="0">
                        <a:buNone/>
                      </a:pPr>
                      <a:r>
                        <a:rPr lang="en-GB"/>
                        <a:t>Don’t tell lies Lucy!</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a:solidFill>
                        <a:schemeClr val="accent1">
                          <a:lumMod val="40000"/>
                          <a:lumOff val="60000"/>
                        </a:schemeClr>
                      </a:solidFill>
                    </a:lnB>
                  </a:tcPr>
                </a:tc>
                <a:tc>
                  <a:txBody>
                    <a:bodyPr/>
                    <a:lstStyle/>
                    <a:p>
                      <a:pPr lvl="0">
                        <a:buNone/>
                      </a:pPr>
                      <a:r>
                        <a:rPr lang="en-GB"/>
                        <a:t>Phil </a:t>
                      </a:r>
                      <a:r>
                        <a:rPr lang="en-GB" err="1"/>
                        <a:t>Roxbee</a:t>
                      </a:r>
                      <a:r>
                        <a:rPr lang="en-GB"/>
                        <a:t>-Cox</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697010848"/>
                  </a:ext>
                </a:extLst>
              </a:tr>
              <a:tr h="419329">
                <a:tc>
                  <a:txBody>
                    <a:bodyPr/>
                    <a:lstStyle/>
                    <a:p>
                      <a:pPr lvl="0">
                        <a:buNone/>
                      </a:pPr>
                      <a:r>
                        <a:rPr lang="en-GB"/>
                        <a:t>My Grandpa is amazing</a:t>
                      </a:r>
                    </a:p>
                  </a:txBody>
                  <a:tcPr anchor="ctr">
                    <a:lnL w="3175">
                      <a:solidFill>
                        <a:schemeClr val="accent1">
                          <a:lumMod val="40000"/>
                          <a:lumOff val="60000"/>
                        </a:schemeClr>
                      </a:solidFill>
                    </a:lnL>
                    <a:lnR w="3175" cap="flat" cmpd="sng" algn="ctr">
                      <a:solidFill>
                        <a:schemeClr val="accent1">
                          <a:lumMod val="40000"/>
                          <a:lumOff val="60000"/>
                        </a:schemeClr>
                      </a:solidFill>
                      <a:prstDash val="solid"/>
                      <a:round/>
                      <a:headEnd type="none" w="med" len="med"/>
                      <a:tailEnd type="none" w="med" len="med"/>
                    </a:lnR>
                    <a:lnT w="3175">
                      <a:solidFill>
                        <a:schemeClr val="accent1">
                          <a:lumMod val="40000"/>
                          <a:lumOff val="60000"/>
                        </a:schemeClr>
                      </a:solidFill>
                    </a:lnT>
                    <a:lnB w="3175" cap="flat" cmpd="sng" algn="ctr">
                      <a:solidFill>
                        <a:schemeClr val="accent1">
                          <a:lumMod val="40000"/>
                          <a:lumOff val="60000"/>
                        </a:schemeClr>
                      </a:solidFill>
                      <a:prstDash val="solid"/>
                      <a:round/>
                      <a:headEnd type="none" w="med" len="med"/>
                      <a:tailEnd type="none" w="med" len="med"/>
                    </a:lnB>
                  </a:tcPr>
                </a:tc>
                <a:tc>
                  <a:txBody>
                    <a:bodyPr/>
                    <a:lstStyle/>
                    <a:p>
                      <a:pPr lvl="0">
                        <a:buNone/>
                      </a:pPr>
                      <a:r>
                        <a:rPr lang="en-GB"/>
                        <a:t>Nick Butterworth</a:t>
                      </a:r>
                    </a:p>
                  </a:txBody>
                  <a:tcPr>
                    <a:lnL w="3175" cap="flat" cmpd="sng" algn="ctr">
                      <a:solidFill>
                        <a:schemeClr val="accent1">
                          <a:lumMod val="40000"/>
                          <a:lumOff val="60000"/>
                        </a:schemeClr>
                      </a:solidFill>
                      <a:prstDash val="solid"/>
                      <a:round/>
                      <a:headEnd type="none" w="med" len="med"/>
                      <a:tailEnd type="none" w="med" len="med"/>
                    </a:lnL>
                    <a:lnR w="3174">
                      <a:solidFill>
                        <a:schemeClr val="accent1">
                          <a:lumMod val="40000"/>
                          <a:lumOff val="60000"/>
                        </a:schemeClr>
                      </a:solidFill>
                    </a:lnR>
                    <a:lnT w="3174">
                      <a:solidFill>
                        <a:schemeClr val="accent1">
                          <a:lumMod val="40000"/>
                          <a:lumOff val="60000"/>
                        </a:schemeClr>
                      </a:solidFill>
                    </a:lnT>
                    <a:lnB w="3174"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003705208"/>
                  </a:ext>
                </a:extLst>
              </a:tr>
              <a:tr h="406623">
                <a:tc>
                  <a:txBody>
                    <a:bodyPr/>
                    <a:lstStyle/>
                    <a:p>
                      <a:pPr lvl="0">
                        <a:buNone/>
                      </a:pPr>
                      <a:r>
                        <a:rPr lang="en-GB"/>
                        <a:t>Titch</a:t>
                      </a:r>
                    </a:p>
                  </a:txBody>
                  <a:tcPr>
                    <a:lnL w="3174">
                      <a:solidFill>
                        <a:schemeClr val="accent1">
                          <a:lumMod val="40000"/>
                          <a:lumOff val="60000"/>
                        </a:schemeClr>
                      </a:solidFill>
                    </a:lnL>
                    <a:lnR w="3174">
                      <a:solidFill>
                        <a:schemeClr val="accent1">
                          <a:lumMod val="40000"/>
                          <a:lumOff val="60000"/>
                        </a:schemeClr>
                      </a:solidFill>
                    </a:lnR>
                    <a:lnT w="3175" cap="flat" cmpd="sng" algn="ctr">
                      <a:solidFill>
                        <a:schemeClr val="accent1">
                          <a:lumMod val="40000"/>
                          <a:lumOff val="60000"/>
                        </a:schemeClr>
                      </a:solidFill>
                      <a:prstDash val="solid"/>
                      <a:round/>
                      <a:headEnd type="none" w="med" len="med"/>
                      <a:tailEnd type="none" w="med" len="med"/>
                    </a:lnT>
                    <a:lnB w="3174" cap="flat" cmpd="sng" algn="ctr">
                      <a:solidFill>
                        <a:schemeClr val="accent1">
                          <a:lumMod val="40000"/>
                          <a:lumOff val="60000"/>
                        </a:schemeClr>
                      </a:solidFill>
                      <a:prstDash val="solid"/>
                      <a:round/>
                      <a:headEnd type="none" w="med" len="med"/>
                      <a:tailEnd type="none" w="med" len="med"/>
                    </a:lnB>
                  </a:tcPr>
                </a:tc>
                <a:tc>
                  <a:txBody>
                    <a:bodyPr/>
                    <a:lstStyle/>
                    <a:p>
                      <a:pPr lvl="0">
                        <a:buNone/>
                      </a:pPr>
                      <a:r>
                        <a:rPr lang="en-GB"/>
                        <a:t>Pat Hutchins</a:t>
                      </a:r>
                    </a:p>
                  </a:txBody>
                  <a:tcPr>
                    <a:lnL w="3174">
                      <a:solidFill>
                        <a:schemeClr val="accent1">
                          <a:lumMod val="40000"/>
                          <a:lumOff val="60000"/>
                        </a:schemeClr>
                      </a:solidFill>
                    </a:lnL>
                    <a:lnR w="3174">
                      <a:solidFill>
                        <a:schemeClr val="accent1">
                          <a:lumMod val="40000"/>
                          <a:lumOff val="60000"/>
                        </a:schemeClr>
                      </a:solidFill>
                    </a:lnR>
                    <a:lnT w="3174">
                      <a:solidFill>
                        <a:schemeClr val="accent1">
                          <a:lumMod val="40000"/>
                          <a:lumOff val="60000"/>
                        </a:schemeClr>
                      </a:solidFill>
                    </a:lnT>
                    <a:lnB w="3174"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57258760"/>
                  </a:ext>
                </a:extLst>
              </a:tr>
              <a:tr h="419329">
                <a:tc>
                  <a:txBody>
                    <a:bodyPr/>
                    <a:lstStyle/>
                    <a:p>
                      <a:pPr lvl="0">
                        <a:buNone/>
                      </a:pPr>
                      <a:r>
                        <a:rPr lang="en-GB"/>
                        <a:t>Hug</a:t>
                      </a:r>
                    </a:p>
                  </a:txBody>
                  <a:tcPr>
                    <a:lnL w="3174">
                      <a:solidFill>
                        <a:schemeClr val="accent1">
                          <a:lumMod val="40000"/>
                          <a:lumOff val="60000"/>
                        </a:schemeClr>
                      </a:solidFill>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tc>
                  <a:txBody>
                    <a:bodyPr/>
                    <a:lstStyle/>
                    <a:p>
                      <a:pPr lvl="0">
                        <a:buNone/>
                      </a:pPr>
                      <a:r>
                        <a:rPr lang="en-GB"/>
                        <a:t>Jez Alborough</a:t>
                      </a:r>
                    </a:p>
                  </a:txBody>
                  <a:tcPr>
                    <a:lnL w="3174">
                      <a:solidFill>
                        <a:schemeClr val="accent1">
                          <a:lumMod val="40000"/>
                          <a:lumOff val="60000"/>
                        </a:schemeClr>
                      </a:solidFill>
                    </a:lnL>
                    <a:lnR w="3174">
                      <a:solidFill>
                        <a:schemeClr val="accent1">
                          <a:lumMod val="40000"/>
                          <a:lumOff val="60000"/>
                        </a:schemeClr>
                      </a:solidFill>
                    </a:lnR>
                    <a:lnT w="3174">
                      <a:solidFill>
                        <a:schemeClr val="accent1">
                          <a:lumMod val="40000"/>
                          <a:lumOff val="60000"/>
                        </a:schemeClr>
                      </a:solidFill>
                    </a:lnT>
                    <a:lnB w="3174">
                      <a:solidFill>
                        <a:schemeClr val="accent1">
                          <a:lumMod val="40000"/>
                          <a:lumOff val="60000"/>
                        </a:schemeClr>
                      </a:solidFill>
                    </a:lnB>
                  </a:tcPr>
                </a:tc>
                <a:extLst>
                  <a:ext uri="{0D108BD9-81ED-4DB2-BD59-A6C34878D82A}">
                    <a16:rowId xmlns:a16="http://schemas.microsoft.com/office/drawing/2014/main" val="1357406604"/>
                  </a:ext>
                </a:extLst>
              </a:tr>
            </a:tbl>
          </a:graphicData>
        </a:graphic>
      </p:graphicFrame>
      <p:pic>
        <p:nvPicPr>
          <p:cNvPr id="12" name="Picture 2" descr="https://images-na.ssl-images-amazon.com/images/I/51--QEX-NeL._SY384_BO1,204,203,200_.jpg">
            <a:extLst>
              <a:ext uri="{FF2B5EF4-FFF2-40B4-BE49-F238E27FC236}">
                <a16:creationId xmlns:a16="http://schemas.microsoft.com/office/drawing/2014/main" id="{3C790D7B-45D0-E497-33C0-B99FE3033B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68505" y="4726822"/>
            <a:ext cx="2265559" cy="17525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4" descr="https://images-na.ssl-images-amazon.com/images/I/51wSG-u95CL._SX366_BO1,204,203,200_.jpg">
            <a:extLst>
              <a:ext uri="{FF2B5EF4-FFF2-40B4-BE49-F238E27FC236}">
                <a16:creationId xmlns:a16="http://schemas.microsoft.com/office/drawing/2014/main" id="{8E925DA0-6058-C5CD-F479-4C8DB8A62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766" y="1983445"/>
            <a:ext cx="1936838" cy="262631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6" descr="https://images-na.ssl-images-amazon.com/images/I/61kvab4eNrL._SY498_BO1,204,203,200_.jpg">
            <a:extLst>
              <a:ext uri="{FF2B5EF4-FFF2-40B4-BE49-F238E27FC236}">
                <a16:creationId xmlns:a16="http://schemas.microsoft.com/office/drawing/2014/main" id="{4E896986-AD15-7085-223C-8DDF4DC7CD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25" y="2547003"/>
            <a:ext cx="1985553" cy="198555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8" descr="https://images-na.ssl-images-amazon.com/images/I/515BniafrYL._SX479_BO1,204,203,200_.jpg">
            <a:extLst>
              <a:ext uri="{FF2B5EF4-FFF2-40B4-BE49-F238E27FC236}">
                <a16:creationId xmlns:a16="http://schemas.microsoft.com/office/drawing/2014/main" id="{6265498B-5D0C-6F44-6E44-BCEE9B3191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4625" y="1796726"/>
            <a:ext cx="1440999" cy="14979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0" descr="https://images-eu.ssl-images-amazon.com/images/I/51wiWV-v-oL._SY90_.jpg">
            <a:extLst>
              <a:ext uri="{FF2B5EF4-FFF2-40B4-BE49-F238E27FC236}">
                <a16:creationId xmlns:a16="http://schemas.microsoft.com/office/drawing/2014/main" id="{76092D6A-C41B-C77F-A180-D3E33A1979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5445" y="4735394"/>
            <a:ext cx="1726818" cy="172682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7571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pic>
        <p:nvPicPr>
          <p:cNvPr id="13" name="Picture 2" descr="Support for Librarians - Westb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778" y="1397618"/>
            <a:ext cx="7365188" cy="368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69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Useful Information and Links</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5667C8-A29A-70F2-5F68-97B6A9AF6AEE}"/>
              </a:ext>
            </a:extLst>
          </p:cNvPr>
          <p:cNvSpPr>
            <a:spLocks noGrp="1"/>
          </p:cNvSpPr>
          <p:nvPr>
            <p:ph idx="1"/>
          </p:nvPr>
        </p:nvSpPr>
        <p:spPr>
          <a:xfrm>
            <a:off x="622218" y="1877226"/>
            <a:ext cx="9374013" cy="3067554"/>
          </a:xfrm>
          <a:solidFill>
            <a:schemeClr val="accent1">
              <a:lumMod val="20000"/>
              <a:lumOff val="80000"/>
            </a:schemeClr>
          </a:solidFill>
        </p:spPr>
        <p:txBody>
          <a:bodyPr vert="horz" lIns="144000" tIns="45720" rIns="91440" bIns="45720" rtlCol="0" anchor="ctr" anchorCtr="0">
            <a:noAutofit/>
          </a:bodyPr>
          <a:lstStyle/>
          <a:p>
            <a:pPr marL="0" indent="0">
              <a:lnSpc>
                <a:spcPct val="85000"/>
              </a:lnSpc>
              <a:spcBef>
                <a:spcPts val="1300"/>
              </a:spcBef>
              <a:buNone/>
            </a:pPr>
            <a:r>
              <a:rPr lang="en-GB" sz="1800" b="1">
                <a:latin typeface="Trebuchet MS"/>
                <a:ea typeface="Ebrima"/>
                <a:cs typeface="Calibri"/>
              </a:rPr>
              <a:t>Relationships, sex and health education: guides for parents:</a:t>
            </a:r>
            <a:endParaRPr lang="en-GB" sz="1800" b="1">
              <a:ea typeface="+mn-lt"/>
              <a:cs typeface="+mn-lt"/>
            </a:endParaRPr>
          </a:p>
          <a:p>
            <a:pPr marL="0" indent="0">
              <a:lnSpc>
                <a:spcPct val="85000"/>
              </a:lnSpc>
              <a:spcBef>
                <a:spcPts val="1300"/>
              </a:spcBef>
              <a:buNone/>
            </a:pPr>
            <a:r>
              <a:rPr lang="en-GB" sz="1800" b="1">
                <a:latin typeface="Trebuchet MS"/>
                <a:ea typeface="Ebrima"/>
                <a:cs typeface="Calibri"/>
                <a:hlinkClick r:id="rId3"/>
              </a:rPr>
              <a:t>https://assets.publishing.service.gov.uk/government/uploads/system/uploads/attachment_data/file/907638/RSE_primary_schools_gu</a:t>
            </a:r>
            <a:endParaRPr lang="en-US" sz="1800">
              <a:ea typeface="+mn-lt"/>
              <a:cs typeface="+mn-lt"/>
            </a:endParaRPr>
          </a:p>
          <a:p>
            <a:pPr>
              <a:lnSpc>
                <a:spcPct val="85000"/>
              </a:lnSpc>
              <a:spcBef>
                <a:spcPts val="1300"/>
              </a:spcBef>
              <a:buFont typeface="Arial"/>
              <a:buChar char="•"/>
            </a:pPr>
            <a:endParaRPr lang="en-GB" sz="1800">
              <a:ea typeface="+mn-lt"/>
              <a:cs typeface="+mn-lt"/>
            </a:endParaRPr>
          </a:p>
          <a:p>
            <a:pPr marL="0" indent="0">
              <a:lnSpc>
                <a:spcPct val="85000"/>
              </a:lnSpc>
              <a:spcBef>
                <a:spcPts val="1300"/>
              </a:spcBef>
              <a:buNone/>
            </a:pPr>
            <a:r>
              <a:rPr lang="en-GB" sz="1800" b="1">
                <a:latin typeface="Trebuchet MS"/>
                <a:ea typeface="Ebrima"/>
                <a:cs typeface="Calibri"/>
              </a:rPr>
              <a:t>Government Policy paper: Relationships education, RSE and PSHE</a:t>
            </a:r>
            <a:endParaRPr lang="en-US" sz="1800">
              <a:ea typeface="+mn-lt"/>
              <a:cs typeface="+mn-lt"/>
            </a:endParaRPr>
          </a:p>
          <a:p>
            <a:pPr marL="0" indent="0">
              <a:lnSpc>
                <a:spcPct val="85000"/>
              </a:lnSpc>
              <a:spcBef>
                <a:spcPts val="1300"/>
              </a:spcBef>
              <a:buNone/>
            </a:pPr>
            <a:r>
              <a:rPr lang="en-GB" sz="1800" b="1">
                <a:latin typeface="Trebuchet MS"/>
                <a:ea typeface="Ebrima"/>
                <a:cs typeface="Calibri"/>
                <a:hlinkClick r:id="rId3"/>
              </a:rPr>
              <a:t>https://assets.publishing.service.gov.uk/government/uploads/system/uploads/attachment_data/file/595828/170301_Policy_statement_PSHEv2.pdfide_for_parents.pdf</a:t>
            </a:r>
            <a:r>
              <a:rPr lang="en-GB" sz="1800" b="1">
                <a:latin typeface="Trebuchet MS"/>
                <a:ea typeface="Ebrima"/>
                <a:cs typeface="Calibri"/>
              </a:rPr>
              <a:t> </a:t>
            </a:r>
            <a:endParaRPr lang="en-US">
              <a:ea typeface="Calibri" panose="020F0502020204030204"/>
              <a:cs typeface="Calibri" panose="020F0502020204030204"/>
            </a:endParaRPr>
          </a:p>
        </p:txBody>
      </p:sp>
    </p:spTree>
    <p:extLst>
      <p:ext uri="{BB962C8B-B14F-4D97-AF65-F5344CB8AC3E}">
        <p14:creationId xmlns:p14="http://schemas.microsoft.com/office/powerpoint/2010/main" val="289746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Relationships and Sex Education (cont.)</a:t>
            </a:r>
            <a:endParaRPr lang="en-US" sz="4000">
              <a:cs typeface="Calibri Light"/>
            </a:endParaRPr>
          </a:p>
        </p:txBody>
      </p:sp>
      <p:sp>
        <p:nvSpPr>
          <p:cNvPr id="3" name="Content Placeholder 2"/>
          <p:cNvSpPr>
            <a:spLocks noGrp="1"/>
          </p:cNvSpPr>
          <p:nvPr>
            <p:ph idx="1"/>
          </p:nvPr>
        </p:nvSpPr>
        <p:spPr>
          <a:xfrm>
            <a:off x="696559" y="1840055"/>
            <a:ext cx="10432645" cy="3063690"/>
          </a:xfrm>
          <a:solidFill>
            <a:schemeClr val="accent1">
              <a:lumMod val="20000"/>
              <a:lumOff val="80000"/>
            </a:schemeClr>
          </a:solidFill>
        </p:spPr>
        <p:txBody>
          <a:bodyPr lIns="144000" anchor="ctr" anchorCtr="0">
            <a:normAutofit/>
          </a:bodyPr>
          <a:lstStyle/>
          <a:p>
            <a:pPr marL="457200" indent="-457200">
              <a:lnSpc>
                <a:spcPct val="100000"/>
              </a:lnSpc>
              <a:spcBef>
                <a:spcPct val="0"/>
              </a:spcBef>
              <a:spcAft>
                <a:spcPct val="0"/>
              </a:spcAft>
              <a:buFont typeface="Arial,Sans-Serif"/>
              <a:buChar char="•"/>
            </a:pPr>
            <a:r>
              <a:rPr lang="en-GB" sz="1800">
                <a:latin typeface="Trebuchet MS"/>
                <a:ea typeface="Ebrima"/>
                <a:cs typeface="Calibri"/>
              </a:rPr>
              <a:t>Relationships education supports our safeguarding agenda and is compulsory</a:t>
            </a:r>
            <a:endParaRPr lang="en-US" sz="1800">
              <a:latin typeface="Calibri" panose="020F0502020204030204"/>
              <a:ea typeface="Ebrima"/>
              <a:cs typeface="Calibri"/>
            </a:endParaRPr>
          </a:p>
          <a:p>
            <a:pPr marL="457200" indent="-457200">
              <a:lnSpc>
                <a:spcPct val="100000"/>
              </a:lnSpc>
              <a:spcBef>
                <a:spcPct val="0"/>
              </a:spcBef>
              <a:spcAft>
                <a:spcPct val="0"/>
              </a:spcAft>
              <a:buFont typeface="Arial,Sans-Serif"/>
              <a:buChar char="•"/>
            </a:pPr>
            <a:endParaRPr lang="en-GB" sz="1800">
              <a:latin typeface="Trebuchet MS"/>
              <a:ea typeface="Ebrima"/>
              <a:cs typeface="Calibri"/>
            </a:endParaRPr>
          </a:p>
          <a:p>
            <a:pPr marL="457200" indent="-457200">
              <a:lnSpc>
                <a:spcPct val="100000"/>
              </a:lnSpc>
              <a:spcBef>
                <a:spcPct val="0"/>
              </a:spcBef>
              <a:spcAft>
                <a:spcPct val="0"/>
              </a:spcAft>
              <a:buFont typeface="Arial,Sans-Serif"/>
              <a:buChar char="•"/>
            </a:pPr>
            <a:r>
              <a:rPr lang="en-GB" sz="1800">
                <a:latin typeface="Trebuchet MS"/>
                <a:ea typeface="Ebrima"/>
                <a:cs typeface="Calibri"/>
              </a:rPr>
              <a:t>It involves discussing</a:t>
            </a:r>
            <a:r>
              <a:rPr lang="en-GB" sz="1800">
                <a:latin typeface="Trebuchet MS"/>
                <a:ea typeface="+mn-lt"/>
                <a:cs typeface="+mn-lt"/>
              </a:rPr>
              <a:t> feelings, healthy relationships, friendships, what’s OK and what’s not OK</a:t>
            </a:r>
            <a:endParaRPr lang="en-US" sz="1800">
              <a:ea typeface="+mn-lt"/>
              <a:cs typeface="+mn-lt"/>
            </a:endParaRPr>
          </a:p>
          <a:p>
            <a:pPr marL="457200" indent="-457200">
              <a:lnSpc>
                <a:spcPct val="100000"/>
              </a:lnSpc>
              <a:spcBef>
                <a:spcPct val="0"/>
              </a:spcBef>
              <a:spcAft>
                <a:spcPct val="0"/>
              </a:spcAft>
              <a:buFont typeface="Arial,Sans-Serif"/>
              <a:buChar char="•"/>
            </a:pPr>
            <a:endParaRPr lang="en-GB" sz="1800">
              <a:ea typeface="+mn-lt"/>
              <a:cs typeface="+mn-lt"/>
            </a:endParaRPr>
          </a:p>
          <a:p>
            <a:pPr marL="457200" indent="-457200">
              <a:lnSpc>
                <a:spcPct val="100000"/>
              </a:lnSpc>
              <a:spcBef>
                <a:spcPct val="0"/>
              </a:spcBef>
              <a:spcAft>
                <a:spcPct val="0"/>
              </a:spcAft>
              <a:buFont typeface="Arial,Sans-Serif"/>
              <a:buChar char="•"/>
            </a:pPr>
            <a:r>
              <a:rPr lang="en-GB" sz="1800">
                <a:latin typeface="Trebuchet MS"/>
                <a:ea typeface="+mn-lt"/>
                <a:cs typeface="+mn-lt"/>
              </a:rPr>
              <a:t>At primary level the curriculum is based around the experience of the child in the context of their family</a:t>
            </a:r>
            <a:endParaRPr lang="en-US" sz="1800">
              <a:ea typeface="+mn-lt"/>
              <a:cs typeface="+mn-lt"/>
            </a:endParaRPr>
          </a:p>
          <a:p>
            <a:pPr marL="457200" indent="-457200">
              <a:lnSpc>
                <a:spcPct val="100000"/>
              </a:lnSpc>
              <a:spcBef>
                <a:spcPct val="0"/>
              </a:spcBef>
              <a:spcAft>
                <a:spcPct val="0"/>
              </a:spcAft>
              <a:buFont typeface="Arial,Sans-Serif"/>
              <a:buChar char="•"/>
            </a:pPr>
            <a:endParaRPr lang="en-GB" sz="1800">
              <a:ea typeface="+mn-lt"/>
              <a:cs typeface="+mn-lt"/>
            </a:endParaRPr>
          </a:p>
          <a:p>
            <a:pPr marL="457200" indent="-457200">
              <a:lnSpc>
                <a:spcPct val="100000"/>
              </a:lnSpc>
              <a:spcBef>
                <a:spcPct val="0"/>
              </a:spcBef>
              <a:spcAft>
                <a:spcPct val="0"/>
              </a:spcAft>
              <a:buFont typeface="Arial,Sans-Serif"/>
              <a:buChar char="•"/>
            </a:pPr>
            <a:r>
              <a:rPr lang="en-GB" sz="1800">
                <a:latin typeface="Trebuchet MS"/>
                <a:ea typeface="+mn-lt"/>
                <a:cs typeface="+mn-lt"/>
              </a:rPr>
              <a:t>Parents will have the right to request that their child is withdrawn from sex education as part of RSE (but not from sex education within the national science curriculum)</a:t>
            </a:r>
            <a:endParaRPr lang="en-GB" sz="180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6" name="Straight Connector 5"/>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7" name="Picture 3" descr="Relationships Education - Christ Church Hanham Primary School">
            <a:extLst>
              <a:ext uri="{FF2B5EF4-FFF2-40B4-BE49-F238E27FC236}">
                <a16:creationId xmlns:a16="http://schemas.microsoft.com/office/drawing/2014/main" id="{36EFAAB0-4562-999D-80B3-7B8090EF9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9508" y="5155029"/>
            <a:ext cx="3570181" cy="130734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136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dirty="0">
                <a:latin typeface="Ebrima"/>
                <a:ea typeface="Ebrima"/>
                <a:cs typeface="Ebrima"/>
              </a:rPr>
              <a:t>OFSTED Reference</a:t>
            </a:r>
            <a:endParaRPr lang="en-US" dirty="0"/>
          </a:p>
        </p:txBody>
      </p:sp>
      <p:sp>
        <p:nvSpPr>
          <p:cNvPr id="3" name="Content Placeholder 2"/>
          <p:cNvSpPr>
            <a:spLocks noGrp="1"/>
          </p:cNvSpPr>
          <p:nvPr>
            <p:ph idx="1"/>
          </p:nvPr>
        </p:nvSpPr>
        <p:spPr>
          <a:xfrm>
            <a:off x="696559" y="1840055"/>
            <a:ext cx="10432645" cy="2115837"/>
          </a:xfrm>
          <a:solidFill>
            <a:schemeClr val="accent1">
              <a:lumMod val="20000"/>
              <a:lumOff val="80000"/>
            </a:schemeClr>
          </a:solidFill>
        </p:spPr>
        <p:txBody>
          <a:bodyPr lIns="144000" anchor="ctr" anchorCtr="0">
            <a:normAutofit/>
          </a:bodyPr>
          <a:lstStyle/>
          <a:p>
            <a:pPr marL="0" indent="0">
              <a:lnSpc>
                <a:spcPct val="100000"/>
              </a:lnSpc>
              <a:spcBef>
                <a:spcPts val="1300"/>
              </a:spcBef>
              <a:buNone/>
            </a:pPr>
            <a:r>
              <a:rPr lang="en-GB" sz="1800">
                <a:latin typeface="Trebuchet MS"/>
                <a:ea typeface="Ebrima"/>
                <a:cs typeface="Calibri"/>
              </a:rPr>
              <a:t>‘</a:t>
            </a:r>
            <a:r>
              <a:rPr lang="en-GB" sz="1800">
                <a:latin typeface="Trebuchet MS"/>
                <a:ea typeface="+mn-lt"/>
                <a:cs typeface="+mn-lt"/>
              </a:rPr>
              <a:t>Pupils can explain accurately </a:t>
            </a:r>
            <a:r>
              <a:rPr lang="en-GB" sz="1800">
                <a:latin typeface="Trebuchet MS"/>
                <a:ea typeface="Ebrima"/>
                <a:cs typeface="Calibri"/>
              </a:rPr>
              <a:t>and confidently how to keep themselves</a:t>
            </a:r>
            <a:r>
              <a:rPr lang="en-GB" sz="1800">
                <a:latin typeface="Trebuchet MS"/>
                <a:ea typeface="+mn-lt"/>
                <a:cs typeface="+mn-lt"/>
              </a:rPr>
              <a:t> healthy. They make informed choices about healthy eating, fitness and their emotional and mental well-being. They have an age-appropriate understanding of healthy relationships and are confident in staying safe from abuse and exploitation.’ </a:t>
            </a:r>
            <a:endParaRPr lang="en-US" sz="1800">
              <a:ea typeface="+mn-lt"/>
              <a:cs typeface="+mn-lt"/>
            </a:endParaRPr>
          </a:p>
          <a:p>
            <a:pPr marL="0" indent="0" algn="ctr">
              <a:lnSpc>
                <a:spcPct val="100000"/>
              </a:lnSpc>
              <a:spcBef>
                <a:spcPts val="1300"/>
              </a:spcBef>
              <a:buNone/>
            </a:pPr>
            <a:endParaRPr lang="en-GB" sz="1400" i="1">
              <a:latin typeface="Trebuchet MS"/>
              <a:ea typeface="+mn-lt"/>
              <a:cs typeface="+mn-lt"/>
            </a:endParaRPr>
          </a:p>
          <a:p>
            <a:pPr marL="0" indent="0" algn="ctr">
              <a:lnSpc>
                <a:spcPct val="100000"/>
              </a:lnSpc>
              <a:spcBef>
                <a:spcPts val="1300"/>
              </a:spcBef>
              <a:buNone/>
            </a:pPr>
            <a:r>
              <a:rPr lang="en-GB" sz="1400" i="1">
                <a:latin typeface="Trebuchet MS"/>
                <a:ea typeface="+mn-lt"/>
                <a:cs typeface="+mn-lt"/>
              </a:rPr>
              <a:t>Outstanding criteria from new framework 2019</a:t>
            </a:r>
            <a:endParaRPr lang="en-GB" sz="1400">
              <a:cs typeface="Calibri" panose="020F0502020204030204"/>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6" name="Straight Connector 5"/>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D435B9B9-8545-9202-E4B4-484F3597736C}"/>
              </a:ext>
            </a:extLst>
          </p:cNvPr>
          <p:cNvSpPr txBox="1">
            <a:spLocks/>
          </p:cNvSpPr>
          <p:nvPr/>
        </p:nvSpPr>
        <p:spPr>
          <a:xfrm>
            <a:off x="3725973" y="4432714"/>
            <a:ext cx="7403231" cy="1744130"/>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spcBef>
                <a:spcPts val="1300"/>
              </a:spcBef>
              <a:buFont typeface="Arial"/>
              <a:buChar char="•"/>
            </a:pPr>
            <a:r>
              <a:rPr lang="en-GB" sz="1800">
                <a:latin typeface="Trebuchet MS"/>
                <a:ea typeface="Ebrima"/>
                <a:cs typeface="Calibri"/>
              </a:rPr>
              <a:t>Ofsted</a:t>
            </a:r>
            <a:r>
              <a:rPr lang="en-GB" sz="1800">
                <a:latin typeface="Trebuchet MS"/>
                <a:ea typeface="+mn-lt"/>
                <a:cs typeface="+mn-lt"/>
              </a:rPr>
              <a:t> inspectors will always have regard for </a:t>
            </a:r>
            <a:r>
              <a:rPr lang="en-GB" sz="1800">
                <a:latin typeface="Trebuchet MS"/>
                <a:ea typeface="Ebrima"/>
                <a:cs typeface="Calibri"/>
              </a:rPr>
              <a:t>how well</a:t>
            </a:r>
            <a:r>
              <a:rPr lang="en-GB" sz="1800">
                <a:latin typeface="Trebuchet MS"/>
                <a:ea typeface="+mn-lt"/>
                <a:cs typeface="+mn-lt"/>
              </a:rPr>
              <a:t> children and learners are helped and protected so that they are kept safe.</a:t>
            </a:r>
            <a:endParaRPr lang="en-US" sz="1800">
              <a:ea typeface="+mn-lt"/>
              <a:cs typeface="+mn-lt"/>
            </a:endParaRPr>
          </a:p>
          <a:p>
            <a:pPr>
              <a:lnSpc>
                <a:spcPct val="85000"/>
              </a:lnSpc>
              <a:spcBef>
                <a:spcPts val="1300"/>
              </a:spcBef>
              <a:buFont typeface="Arial"/>
              <a:buChar char="•"/>
            </a:pPr>
            <a:endParaRPr lang="en-GB" sz="1800">
              <a:latin typeface="Trebuchet MS"/>
              <a:ea typeface="+mn-lt"/>
              <a:cs typeface="+mn-lt"/>
            </a:endParaRPr>
          </a:p>
          <a:p>
            <a:pPr>
              <a:lnSpc>
                <a:spcPct val="85000"/>
              </a:lnSpc>
              <a:spcBef>
                <a:spcPts val="1300"/>
              </a:spcBef>
              <a:buFont typeface="Arial"/>
              <a:buChar char="•"/>
            </a:pPr>
            <a:r>
              <a:rPr lang="en-GB" sz="1800">
                <a:latin typeface="Trebuchet MS"/>
                <a:ea typeface="+mn-lt"/>
                <a:cs typeface="+mn-lt"/>
              </a:rPr>
              <a:t>Inspectors will also look at the safeguarding in a school when determining overall grade. Effective RSE it pivotal to this.</a:t>
            </a:r>
            <a:endParaRPr lang="en-GB" sz="2000"/>
          </a:p>
        </p:txBody>
      </p:sp>
      <p:sp>
        <p:nvSpPr>
          <p:cNvPr id="9" name="Content Placeholder 2">
            <a:extLst>
              <a:ext uri="{FF2B5EF4-FFF2-40B4-BE49-F238E27FC236}">
                <a16:creationId xmlns:a16="http://schemas.microsoft.com/office/drawing/2014/main" id="{E1EFF76B-4C44-F584-F538-52CB3E41F035}"/>
              </a:ext>
            </a:extLst>
          </p:cNvPr>
          <p:cNvSpPr txBox="1">
            <a:spLocks/>
          </p:cNvSpPr>
          <p:nvPr/>
        </p:nvSpPr>
        <p:spPr>
          <a:xfrm>
            <a:off x="696558" y="4432714"/>
            <a:ext cx="2803353" cy="1744130"/>
          </a:xfrm>
          <a:prstGeom prst="rect">
            <a:avLst/>
          </a:prstGeom>
          <a:solidFill>
            <a:schemeClr val="accent2">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Keeping Children Safe</a:t>
            </a:r>
          </a:p>
        </p:txBody>
      </p:sp>
    </p:spTree>
    <p:extLst>
      <p:ext uri="{BB962C8B-B14F-4D97-AF65-F5344CB8AC3E}">
        <p14:creationId xmlns:p14="http://schemas.microsoft.com/office/powerpoint/2010/main" val="119679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Policy for RSE</a:t>
            </a:r>
            <a:endParaRPr lang="en-US"/>
          </a:p>
        </p:txBody>
      </p:sp>
      <p:sp>
        <p:nvSpPr>
          <p:cNvPr id="3" name="Content Placeholder 2"/>
          <p:cNvSpPr>
            <a:spLocks noGrp="1"/>
          </p:cNvSpPr>
          <p:nvPr>
            <p:ph idx="1"/>
          </p:nvPr>
        </p:nvSpPr>
        <p:spPr>
          <a:xfrm>
            <a:off x="696559" y="1840055"/>
            <a:ext cx="10432645" cy="4578397"/>
          </a:xfrm>
          <a:solidFill>
            <a:schemeClr val="accent1">
              <a:lumMod val="20000"/>
              <a:lumOff val="80000"/>
            </a:schemeClr>
          </a:solidFill>
        </p:spPr>
        <p:txBody>
          <a:bodyPr lIns="144000" anchor="ctr" anchorCtr="0">
            <a:normAutofit/>
          </a:bodyPr>
          <a:lstStyle/>
          <a:p>
            <a:pPr marL="0" indent="0">
              <a:lnSpc>
                <a:spcPct val="85000"/>
              </a:lnSpc>
              <a:spcBef>
                <a:spcPts val="1300"/>
              </a:spcBef>
              <a:buNone/>
            </a:pPr>
            <a:r>
              <a:rPr lang="en-GB" sz="1600" dirty="0">
                <a:solidFill>
                  <a:srgbClr val="000000"/>
                </a:solidFill>
                <a:latin typeface="Trebuchet MS"/>
                <a:ea typeface="Ebrima"/>
                <a:cs typeface="Calibri"/>
              </a:rPr>
              <a:t>All maintained schools are required to have an up to date Relationships and Sex Education (RSE) policy that describes the content and organisation of RSE where it is taught outside the Science curriculum. All schools are required to have this information available on their school website</a:t>
            </a:r>
            <a:r>
              <a:rPr lang="en-GB" sz="1600" dirty="0">
                <a:solidFill>
                  <a:srgbClr val="000000"/>
                </a:solidFill>
                <a:ea typeface="+mn-lt"/>
                <a:cs typeface="+mn-lt"/>
              </a:rPr>
              <a:t>.</a:t>
            </a:r>
            <a:endParaRPr lang="en-US" sz="1600" dirty="0">
              <a:solidFill>
                <a:srgbClr val="000000"/>
              </a:solidFill>
              <a:ea typeface="+mn-lt"/>
              <a:cs typeface="+mn-lt"/>
            </a:endParaRPr>
          </a:p>
          <a:p>
            <a:pPr marL="0" indent="0">
              <a:lnSpc>
                <a:spcPct val="85000"/>
              </a:lnSpc>
              <a:spcBef>
                <a:spcPts val="1300"/>
              </a:spcBef>
              <a:buNone/>
            </a:pPr>
            <a:r>
              <a:rPr lang="en-GB" sz="1600" dirty="0">
                <a:solidFill>
                  <a:srgbClr val="000000"/>
                </a:solidFill>
                <a:ea typeface="+mn-lt"/>
                <a:cs typeface="+mn-lt"/>
                <a:hlinkClick r:id="rId2"/>
              </a:rPr>
              <a:t>https://www.stgiles.surrey.sch.uk/wp-content/uploads/2021/09/Relationship-and-Sex-Education.pdf</a:t>
            </a:r>
            <a:r>
              <a:rPr lang="en-GB" sz="1600" dirty="0">
                <a:solidFill>
                  <a:srgbClr val="000000"/>
                </a:solidFill>
                <a:ea typeface="+mn-lt"/>
                <a:cs typeface="+mn-lt"/>
              </a:rPr>
              <a:t> </a:t>
            </a:r>
          </a:p>
          <a:p>
            <a:pPr marL="0" indent="0">
              <a:lnSpc>
                <a:spcPct val="85000"/>
              </a:lnSpc>
              <a:spcBef>
                <a:spcPts val="1300"/>
              </a:spcBef>
              <a:buNone/>
            </a:pPr>
            <a:r>
              <a:rPr lang="en-GB" sz="1600" b="1" dirty="0">
                <a:solidFill>
                  <a:srgbClr val="000000"/>
                </a:solidFill>
                <a:latin typeface="Trebuchet MS"/>
                <a:ea typeface="Ebrima"/>
                <a:cs typeface="Calibri"/>
              </a:rPr>
              <a:t>The rationale of our RSE policy is:</a:t>
            </a:r>
            <a:endParaRPr lang="en-US" sz="1600" b="1" dirty="0">
              <a:solidFill>
                <a:srgbClr val="000000"/>
              </a:solidFill>
              <a:ea typeface="+mn-lt"/>
              <a:cs typeface="+mn-lt"/>
            </a:endParaRPr>
          </a:p>
          <a:p>
            <a:pPr lvl="1">
              <a:lnSpc>
                <a:spcPct val="85000"/>
              </a:lnSpc>
              <a:spcBef>
                <a:spcPts val="1300"/>
              </a:spcBef>
              <a:buFont typeface="Arial,Sans-Serif"/>
              <a:buChar char="•"/>
            </a:pPr>
            <a:r>
              <a:rPr lang="en-GB" sz="1600" dirty="0">
                <a:solidFill>
                  <a:srgbClr val="000000"/>
                </a:solidFill>
                <a:latin typeface="Trebuchet MS"/>
                <a:ea typeface="Ebrima"/>
                <a:cs typeface="Calibri"/>
              </a:rPr>
              <a:t>To provide a secure, sensitive and caring framework where learning and discussion can take place</a:t>
            </a:r>
            <a:r>
              <a:rPr lang="en-GB" sz="1600" dirty="0">
                <a:solidFill>
                  <a:srgbClr val="000000"/>
                </a:solidFill>
                <a:latin typeface="Trebuchet MS"/>
                <a:ea typeface="+mn-lt"/>
                <a:cs typeface="+mn-lt"/>
              </a:rPr>
              <a:t>.</a:t>
            </a:r>
            <a:endParaRPr lang="en-US" sz="1600" dirty="0">
              <a:solidFill>
                <a:srgbClr val="000000"/>
              </a:solidFill>
              <a:ea typeface="+mn-lt"/>
              <a:cs typeface="+mn-lt"/>
            </a:endParaRPr>
          </a:p>
          <a:p>
            <a:pPr lvl="1">
              <a:lnSpc>
                <a:spcPct val="85000"/>
              </a:lnSpc>
              <a:spcBef>
                <a:spcPts val="1300"/>
              </a:spcBef>
              <a:buFont typeface="Arial,Sans-Serif"/>
              <a:buChar char="•"/>
            </a:pPr>
            <a:r>
              <a:rPr lang="en-GB" sz="1600" dirty="0">
                <a:solidFill>
                  <a:srgbClr val="000000"/>
                </a:solidFill>
                <a:latin typeface="Trebuchet MS"/>
                <a:ea typeface="+mn-lt"/>
                <a:cs typeface="+mn-lt"/>
              </a:rPr>
              <a:t>To provide information which is easy to understand, relevant and appropriate for the needs, age and maturity of the pupils.</a:t>
            </a:r>
            <a:endParaRPr lang="en-US" sz="1600" dirty="0">
              <a:solidFill>
                <a:srgbClr val="000000"/>
              </a:solidFill>
              <a:ea typeface="+mn-lt"/>
              <a:cs typeface="+mn-lt"/>
            </a:endParaRPr>
          </a:p>
          <a:p>
            <a:pPr lvl="1">
              <a:lnSpc>
                <a:spcPct val="85000"/>
              </a:lnSpc>
              <a:spcBef>
                <a:spcPts val="1300"/>
              </a:spcBef>
              <a:buFont typeface="Arial,Sans-Serif"/>
              <a:buChar char="•"/>
            </a:pPr>
            <a:r>
              <a:rPr lang="en-GB" sz="1600" dirty="0">
                <a:solidFill>
                  <a:srgbClr val="000000"/>
                </a:solidFill>
                <a:latin typeface="Trebuchet MS"/>
                <a:ea typeface="+mn-lt"/>
                <a:cs typeface="+mn-lt"/>
              </a:rPr>
              <a:t>To encourage the use of correct vocabulary.</a:t>
            </a:r>
            <a:endParaRPr lang="en-US" sz="1600" dirty="0">
              <a:solidFill>
                <a:srgbClr val="000000"/>
              </a:solidFill>
              <a:ea typeface="+mn-lt"/>
              <a:cs typeface="+mn-lt"/>
            </a:endParaRPr>
          </a:p>
          <a:p>
            <a:pPr lvl="1">
              <a:lnSpc>
                <a:spcPct val="85000"/>
              </a:lnSpc>
              <a:spcBef>
                <a:spcPts val="1300"/>
              </a:spcBef>
              <a:buFont typeface="Arial,Sans-Serif"/>
              <a:buChar char="•"/>
            </a:pPr>
            <a:r>
              <a:rPr lang="en-GB" sz="1600" dirty="0">
                <a:solidFill>
                  <a:srgbClr val="000000"/>
                </a:solidFill>
                <a:latin typeface="Trebuchet MS"/>
                <a:ea typeface="+mn-lt"/>
                <a:cs typeface="+mn-lt"/>
              </a:rPr>
              <a:t>To foster self-worth and awareness, together with a sense of moral responsibility.</a:t>
            </a:r>
            <a:endParaRPr lang="en-US" sz="1600" dirty="0">
              <a:solidFill>
                <a:srgbClr val="000000"/>
              </a:solidFill>
              <a:ea typeface="+mn-lt"/>
              <a:cs typeface="+mn-lt"/>
            </a:endParaRPr>
          </a:p>
          <a:p>
            <a:pPr lvl="1">
              <a:lnSpc>
                <a:spcPct val="85000"/>
              </a:lnSpc>
              <a:spcBef>
                <a:spcPts val="1300"/>
              </a:spcBef>
              <a:buFont typeface="Arial,Sans-Serif"/>
              <a:buChar char="•"/>
            </a:pPr>
            <a:r>
              <a:rPr lang="en-GB" sz="1600" dirty="0">
                <a:solidFill>
                  <a:srgbClr val="000000"/>
                </a:solidFill>
                <a:latin typeface="Trebuchet MS"/>
                <a:ea typeface="+mn-lt"/>
                <a:cs typeface="+mn-lt"/>
              </a:rPr>
              <a:t>To help the children to acquire and practice important life skills such as critical thinking, decision making, communication and assertiveness.</a:t>
            </a:r>
            <a:endParaRPr lang="en-US" sz="1600" dirty="0">
              <a:solidFill>
                <a:srgbClr val="000000"/>
              </a:solidFill>
              <a:ea typeface="+mn-lt"/>
              <a:cs typeface="+mn-lt"/>
            </a:endParaRPr>
          </a:p>
          <a:p>
            <a:pPr lvl="1">
              <a:lnSpc>
                <a:spcPct val="85000"/>
              </a:lnSpc>
              <a:spcBef>
                <a:spcPts val="1300"/>
              </a:spcBef>
              <a:buFont typeface="Arial,Sans-Serif"/>
              <a:buChar char="•"/>
            </a:pPr>
            <a:r>
              <a:rPr lang="en-GB" sz="1600" dirty="0">
                <a:solidFill>
                  <a:srgbClr val="000000"/>
                </a:solidFill>
                <a:latin typeface="Trebuchet MS"/>
                <a:ea typeface="+mn-lt"/>
                <a:cs typeface="+mn-lt"/>
              </a:rPr>
              <a:t>To ensure that relationship education is available to all children regardless of gender, ability, cultural or religious background in line with the schools policy on equal opportunities.</a:t>
            </a:r>
            <a:endParaRPr lang="en-US" sz="1600" dirty="0">
              <a:solidFill>
                <a:srgbClr val="000000"/>
              </a:solidFill>
              <a:ea typeface="+mn-lt"/>
              <a:cs typeface="+mn-l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6" name="Straight Connector 5"/>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35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Our School Vision and Values</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6" name="Straight Connector 5"/>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E1EFF76B-4C44-F584-F538-52CB3E41F035}"/>
              </a:ext>
            </a:extLst>
          </p:cNvPr>
          <p:cNvSpPr txBox="1">
            <a:spLocks/>
          </p:cNvSpPr>
          <p:nvPr/>
        </p:nvSpPr>
        <p:spPr>
          <a:xfrm>
            <a:off x="622217" y="1905104"/>
            <a:ext cx="4448158" cy="563960"/>
          </a:xfrm>
          <a:prstGeom prst="rect">
            <a:avLst/>
          </a:prstGeom>
          <a:solidFill>
            <a:schemeClr val="accent2">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"Loving God and loving our neighbour"</a:t>
            </a:r>
            <a:endParaRPr lang="en-US" err="1"/>
          </a:p>
        </p:txBody>
      </p:sp>
      <p:sp>
        <p:nvSpPr>
          <p:cNvPr id="10" name="Content Placeholder 2">
            <a:extLst>
              <a:ext uri="{FF2B5EF4-FFF2-40B4-BE49-F238E27FC236}">
                <a16:creationId xmlns:a16="http://schemas.microsoft.com/office/drawing/2014/main" id="{910EDB61-98F1-BDAE-5654-96113A12D9F8}"/>
              </a:ext>
            </a:extLst>
          </p:cNvPr>
          <p:cNvSpPr txBox="1">
            <a:spLocks/>
          </p:cNvSpPr>
          <p:nvPr/>
        </p:nvSpPr>
        <p:spPr>
          <a:xfrm>
            <a:off x="1272705" y="2657812"/>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Love</a:t>
            </a:r>
            <a:endParaRPr lang="en-US"/>
          </a:p>
        </p:txBody>
      </p:sp>
      <p:sp>
        <p:nvSpPr>
          <p:cNvPr id="11" name="Content Placeholder 2">
            <a:extLst>
              <a:ext uri="{FF2B5EF4-FFF2-40B4-BE49-F238E27FC236}">
                <a16:creationId xmlns:a16="http://schemas.microsoft.com/office/drawing/2014/main" id="{6A8A66E0-11FA-3E7C-2CCC-712980ADB117}"/>
              </a:ext>
            </a:extLst>
          </p:cNvPr>
          <p:cNvSpPr txBox="1">
            <a:spLocks/>
          </p:cNvSpPr>
          <p:nvPr/>
        </p:nvSpPr>
        <p:spPr>
          <a:xfrm>
            <a:off x="1272705" y="3196788"/>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Compassion</a:t>
            </a:r>
            <a:endParaRPr lang="en-US"/>
          </a:p>
        </p:txBody>
      </p:sp>
      <p:sp>
        <p:nvSpPr>
          <p:cNvPr id="12" name="Content Placeholder 2">
            <a:extLst>
              <a:ext uri="{FF2B5EF4-FFF2-40B4-BE49-F238E27FC236}">
                <a16:creationId xmlns:a16="http://schemas.microsoft.com/office/drawing/2014/main" id="{29C2E937-FE12-D282-0A3E-07A451B26B3F}"/>
              </a:ext>
            </a:extLst>
          </p:cNvPr>
          <p:cNvSpPr txBox="1">
            <a:spLocks/>
          </p:cNvSpPr>
          <p:nvPr/>
        </p:nvSpPr>
        <p:spPr>
          <a:xfrm>
            <a:off x="1272705" y="3735764"/>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Respect</a:t>
            </a:r>
            <a:endParaRPr lang="en-US"/>
          </a:p>
        </p:txBody>
      </p:sp>
      <p:sp>
        <p:nvSpPr>
          <p:cNvPr id="13" name="Content Placeholder 2">
            <a:extLst>
              <a:ext uri="{FF2B5EF4-FFF2-40B4-BE49-F238E27FC236}">
                <a16:creationId xmlns:a16="http://schemas.microsoft.com/office/drawing/2014/main" id="{F90138B7-031A-5B60-9B6B-975553DF3261}"/>
              </a:ext>
            </a:extLst>
          </p:cNvPr>
          <p:cNvSpPr txBox="1">
            <a:spLocks/>
          </p:cNvSpPr>
          <p:nvPr/>
        </p:nvSpPr>
        <p:spPr>
          <a:xfrm>
            <a:off x="1272705" y="4274739"/>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Forgiveness</a:t>
            </a:r>
            <a:endParaRPr lang="en-US"/>
          </a:p>
        </p:txBody>
      </p:sp>
      <p:sp>
        <p:nvSpPr>
          <p:cNvPr id="14" name="Content Placeholder 2">
            <a:extLst>
              <a:ext uri="{FF2B5EF4-FFF2-40B4-BE49-F238E27FC236}">
                <a16:creationId xmlns:a16="http://schemas.microsoft.com/office/drawing/2014/main" id="{ECF05A34-533C-559E-B020-200E29461B03}"/>
              </a:ext>
            </a:extLst>
          </p:cNvPr>
          <p:cNvSpPr txBox="1">
            <a:spLocks/>
          </p:cNvSpPr>
          <p:nvPr/>
        </p:nvSpPr>
        <p:spPr>
          <a:xfrm>
            <a:off x="1263412" y="4823007"/>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Friendship</a:t>
            </a:r>
            <a:endParaRPr lang="en-US"/>
          </a:p>
        </p:txBody>
      </p:sp>
      <p:sp>
        <p:nvSpPr>
          <p:cNvPr id="15" name="Content Placeholder 2">
            <a:extLst>
              <a:ext uri="{FF2B5EF4-FFF2-40B4-BE49-F238E27FC236}">
                <a16:creationId xmlns:a16="http://schemas.microsoft.com/office/drawing/2014/main" id="{FB353510-C379-3EEA-C9F4-0D0FE66F388C}"/>
              </a:ext>
            </a:extLst>
          </p:cNvPr>
          <p:cNvSpPr txBox="1">
            <a:spLocks/>
          </p:cNvSpPr>
          <p:nvPr/>
        </p:nvSpPr>
        <p:spPr>
          <a:xfrm>
            <a:off x="1263412" y="5371275"/>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Courage</a:t>
            </a:r>
            <a:endParaRPr lang="en-US"/>
          </a:p>
        </p:txBody>
      </p:sp>
      <p:sp>
        <p:nvSpPr>
          <p:cNvPr id="16" name="Content Placeholder 2">
            <a:extLst>
              <a:ext uri="{FF2B5EF4-FFF2-40B4-BE49-F238E27FC236}">
                <a16:creationId xmlns:a16="http://schemas.microsoft.com/office/drawing/2014/main" id="{FB0CA78F-3992-4D42-6237-2E48685FDD14}"/>
              </a:ext>
            </a:extLst>
          </p:cNvPr>
          <p:cNvSpPr txBox="1">
            <a:spLocks/>
          </p:cNvSpPr>
          <p:nvPr/>
        </p:nvSpPr>
        <p:spPr>
          <a:xfrm>
            <a:off x="1263412" y="5910250"/>
            <a:ext cx="3156476" cy="452448"/>
          </a:xfrm>
          <a:prstGeom prst="rect">
            <a:avLst/>
          </a:prstGeom>
          <a:solidFill>
            <a:schemeClr val="accent1">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None/>
            </a:pPr>
            <a:r>
              <a:rPr lang="en-GB" sz="1800">
                <a:latin typeface="Trebuchet MS"/>
                <a:cs typeface="Calibri"/>
              </a:rPr>
              <a:t>Thankfulness</a:t>
            </a:r>
            <a:endParaRPr lang="en-US"/>
          </a:p>
        </p:txBody>
      </p:sp>
      <p:pic>
        <p:nvPicPr>
          <p:cNvPr id="18" name="Picture 2" descr="A time for forgiveness - Small Army">
            <a:extLst>
              <a:ext uri="{FF2B5EF4-FFF2-40B4-BE49-F238E27FC236}">
                <a16:creationId xmlns:a16="http://schemas.microsoft.com/office/drawing/2014/main" id="{9CB40EB5-05BE-4A95-E7A4-660DF1E5B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636" y="4813441"/>
            <a:ext cx="3263808" cy="17435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6" descr="The Meaning of Love. On the Philosophy of Fondness | by Joshua Hehe | Medium">
            <a:extLst>
              <a:ext uri="{FF2B5EF4-FFF2-40B4-BE49-F238E27FC236}">
                <a16:creationId xmlns:a16="http://schemas.microsoft.com/office/drawing/2014/main" id="{0B96CF8C-C02C-73DD-8337-D55FAC13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142" y="3527738"/>
            <a:ext cx="1993181" cy="132637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8" descr="All About Respect | Why Is Respect Important? | Kids Helpline">
            <a:extLst>
              <a:ext uri="{FF2B5EF4-FFF2-40B4-BE49-F238E27FC236}">
                <a16:creationId xmlns:a16="http://schemas.microsoft.com/office/drawing/2014/main" id="{43BD8A0C-C4D9-345D-DD08-CDB4F9FDE9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3398" y="1903232"/>
            <a:ext cx="2725055" cy="147695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10" descr="Sunday Evening 16th June 2019 6.30pm – Aldwick Baptist Church">
            <a:extLst>
              <a:ext uri="{FF2B5EF4-FFF2-40B4-BE49-F238E27FC236}">
                <a16:creationId xmlns:a16="http://schemas.microsoft.com/office/drawing/2014/main" id="{5C242BC2-3E65-246D-B466-F075BF0B46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3694" y="1947399"/>
            <a:ext cx="3076575" cy="14859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12" descr="God is love - creation.com">
            <a:extLst>
              <a:ext uri="{FF2B5EF4-FFF2-40B4-BE49-F238E27FC236}">
                <a16:creationId xmlns:a16="http://schemas.microsoft.com/office/drawing/2014/main" id="{0820660C-6F69-FB09-20C4-74787480E4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9590" y="4947227"/>
            <a:ext cx="2483931" cy="14716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934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British Values and RSE</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pic>
        <p:nvPicPr>
          <p:cNvPr id="3" name="Picture 2" descr="British Values | St Patrick's Catholic Primary School">
            <a:extLst>
              <a:ext uri="{FF2B5EF4-FFF2-40B4-BE49-F238E27FC236}">
                <a16:creationId xmlns:a16="http://schemas.microsoft.com/office/drawing/2014/main" id="{7783B35E-642E-B293-F524-05C4F4A9A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679" y="1953636"/>
            <a:ext cx="6340475" cy="45499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41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404314"/>
            <a:ext cx="10242655" cy="1325563"/>
          </a:xfrm>
        </p:spPr>
        <p:txBody>
          <a:bodyPr>
            <a:normAutofit/>
          </a:bodyPr>
          <a:lstStyle/>
          <a:p>
            <a:r>
              <a:rPr lang="en-GB" sz="4000" b="1">
                <a:latin typeface="Ebrima"/>
                <a:ea typeface="Ebrima"/>
                <a:cs typeface="Ebrima"/>
              </a:rPr>
              <a:t>Compulsory Curriculum</a:t>
            </a:r>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868297" y="154746"/>
            <a:ext cx="1160797" cy="1112580"/>
          </a:xfrm>
          <a:prstGeom prst="rect">
            <a:avLst/>
          </a:prstGeom>
          <a:noFill/>
        </p:spPr>
      </p:pic>
      <p:cxnSp>
        <p:nvCxnSpPr>
          <p:cNvPr id="5" name="Straight Connector 4">
            <a:extLst>
              <a:ext uri="{FF2B5EF4-FFF2-40B4-BE49-F238E27FC236}">
                <a16:creationId xmlns:a16="http://schemas.microsoft.com/office/drawing/2014/main" id="{0F4FE8AF-ED2F-89CB-6DD5-9247A8179954}"/>
              </a:ext>
            </a:extLst>
          </p:cNvPr>
          <p:cNvCxnSpPr/>
          <p:nvPr/>
        </p:nvCxnSpPr>
        <p:spPr>
          <a:xfrm>
            <a:off x="625642" y="1564105"/>
            <a:ext cx="101065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6254552-7A8A-5F36-017B-4F022FBF90D3}"/>
              </a:ext>
            </a:extLst>
          </p:cNvPr>
          <p:cNvSpPr>
            <a:spLocks noGrp="1"/>
          </p:cNvSpPr>
          <p:nvPr>
            <p:ph idx="1"/>
          </p:nvPr>
        </p:nvSpPr>
        <p:spPr>
          <a:xfrm>
            <a:off x="705852" y="1914396"/>
            <a:ext cx="9103793" cy="517496"/>
          </a:xfrm>
          <a:solidFill>
            <a:schemeClr val="accent1">
              <a:lumMod val="20000"/>
              <a:lumOff val="80000"/>
            </a:schemeClr>
          </a:solidFill>
        </p:spPr>
        <p:txBody>
          <a:bodyPr vert="horz" lIns="144000" tIns="45720" rIns="91440" bIns="45720" rtlCol="0" anchor="ctr" anchorCtr="0">
            <a:noAutofit/>
          </a:bodyPr>
          <a:lstStyle/>
          <a:p>
            <a:pPr marL="0" indent="0" algn="ctr">
              <a:lnSpc>
                <a:spcPct val="100000"/>
              </a:lnSpc>
              <a:spcBef>
                <a:spcPct val="0"/>
              </a:spcBef>
              <a:spcAft>
                <a:spcPct val="0"/>
              </a:spcAft>
              <a:buNone/>
            </a:pPr>
            <a:r>
              <a:rPr lang="en-GB" sz="1600" dirty="0">
                <a:latin typeface="Trebuchet MS"/>
                <a:ea typeface="Ebrima"/>
                <a:cs typeface="Calibri"/>
              </a:rPr>
              <a:t>Content</a:t>
            </a:r>
            <a:r>
              <a:rPr lang="en-GB" sz="1600" dirty="0">
                <a:latin typeface="Trebuchet MS"/>
                <a:ea typeface="+mn-lt"/>
                <a:cs typeface="+mn-lt"/>
              </a:rPr>
              <a:t> for </a:t>
            </a:r>
            <a:r>
              <a:rPr lang="en-GB" sz="1600" u="sng" dirty="0">
                <a:latin typeface="Trebuchet MS"/>
                <a:ea typeface="+mn-lt"/>
                <a:cs typeface="+mn-lt"/>
              </a:rPr>
              <a:t>Primary</a:t>
            </a:r>
            <a:r>
              <a:rPr lang="en-GB" sz="1600" dirty="0">
                <a:latin typeface="Trebuchet MS"/>
                <a:ea typeface="+mn-lt"/>
                <a:cs typeface="+mn-lt"/>
              </a:rPr>
              <a:t> aged children - by the end of Key Stage 2 (Year 6) pupils should know...</a:t>
            </a:r>
            <a:endParaRPr lang="en-GB" sz="1600" dirty="0">
              <a:ea typeface="+mn-lt"/>
              <a:cs typeface="+mn-lt"/>
            </a:endParaRPr>
          </a:p>
        </p:txBody>
      </p:sp>
      <p:sp>
        <p:nvSpPr>
          <p:cNvPr id="19" name="Content Placeholder 2">
            <a:extLst>
              <a:ext uri="{FF2B5EF4-FFF2-40B4-BE49-F238E27FC236}">
                <a16:creationId xmlns:a16="http://schemas.microsoft.com/office/drawing/2014/main" id="{53896ED1-AED2-EE27-EF19-026E0E0EB78D}"/>
              </a:ext>
            </a:extLst>
          </p:cNvPr>
          <p:cNvSpPr txBox="1">
            <a:spLocks/>
          </p:cNvSpPr>
          <p:nvPr/>
        </p:nvSpPr>
        <p:spPr>
          <a:xfrm>
            <a:off x="705851" y="2639226"/>
            <a:ext cx="4448158" cy="2626935"/>
          </a:xfrm>
          <a:prstGeom prst="rect">
            <a:avLst/>
          </a:prstGeom>
          <a:solidFill>
            <a:schemeClr val="accent2">
              <a:lumMod val="20000"/>
              <a:lumOff val="80000"/>
            </a:schemeClr>
          </a:solidFill>
        </p:spPr>
        <p:txBody>
          <a:bodyPr vert="horz" lIns="14400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1300"/>
              </a:spcBef>
              <a:buNone/>
            </a:pPr>
            <a:r>
              <a:rPr lang="en-GB" sz="1800" b="1">
                <a:latin typeface="Trebuchet MS"/>
                <a:cs typeface="Calibri"/>
              </a:rPr>
              <a:t>Relationships Education</a:t>
            </a:r>
            <a:endParaRPr lang="en-GB" sz="1800">
              <a:ea typeface="+mn-lt"/>
              <a:cs typeface="+mn-lt"/>
            </a:endParaRPr>
          </a:p>
          <a:p>
            <a:pPr>
              <a:lnSpc>
                <a:spcPct val="85000"/>
              </a:lnSpc>
              <a:spcBef>
                <a:spcPts val="1300"/>
              </a:spcBef>
              <a:buFont typeface="Arial"/>
              <a:buChar char="•"/>
            </a:pPr>
            <a:r>
              <a:rPr lang="en-GB" sz="1800">
                <a:latin typeface="Trebuchet MS"/>
                <a:cs typeface="Calibri"/>
              </a:rPr>
              <a:t>Families and people who care for me </a:t>
            </a:r>
            <a:endParaRPr lang="en-US" sz="1800">
              <a:ea typeface="+mn-lt"/>
              <a:cs typeface="+mn-lt"/>
            </a:endParaRPr>
          </a:p>
          <a:p>
            <a:pPr>
              <a:lnSpc>
                <a:spcPct val="85000"/>
              </a:lnSpc>
              <a:spcBef>
                <a:spcPts val="1300"/>
              </a:spcBef>
              <a:buFont typeface="Arial"/>
              <a:buChar char="•"/>
            </a:pPr>
            <a:r>
              <a:rPr lang="en-GB" sz="1800">
                <a:latin typeface="Trebuchet MS"/>
                <a:cs typeface="Calibri"/>
              </a:rPr>
              <a:t>Caring Friendships </a:t>
            </a:r>
            <a:endParaRPr lang="en-US" sz="1800">
              <a:ea typeface="+mn-lt"/>
              <a:cs typeface="+mn-lt"/>
            </a:endParaRPr>
          </a:p>
          <a:p>
            <a:pPr>
              <a:lnSpc>
                <a:spcPct val="85000"/>
              </a:lnSpc>
              <a:spcBef>
                <a:spcPts val="1300"/>
              </a:spcBef>
              <a:buFont typeface="Arial"/>
              <a:buChar char="•"/>
            </a:pPr>
            <a:r>
              <a:rPr lang="en-GB" sz="1800">
                <a:latin typeface="Trebuchet MS"/>
                <a:cs typeface="Calibri"/>
              </a:rPr>
              <a:t>Respectful Relationships </a:t>
            </a:r>
            <a:endParaRPr lang="en-US" sz="1800">
              <a:ea typeface="+mn-lt"/>
              <a:cs typeface="+mn-lt"/>
            </a:endParaRPr>
          </a:p>
          <a:p>
            <a:pPr>
              <a:lnSpc>
                <a:spcPct val="85000"/>
              </a:lnSpc>
              <a:spcBef>
                <a:spcPts val="1300"/>
              </a:spcBef>
              <a:buFont typeface="Arial"/>
              <a:buChar char="•"/>
            </a:pPr>
            <a:r>
              <a:rPr lang="en-GB" sz="1800">
                <a:latin typeface="Trebuchet MS"/>
                <a:cs typeface="Calibri"/>
              </a:rPr>
              <a:t>Online Relationships </a:t>
            </a:r>
            <a:endParaRPr lang="en-US" sz="1800">
              <a:ea typeface="+mn-lt"/>
              <a:cs typeface="+mn-lt"/>
            </a:endParaRPr>
          </a:p>
          <a:p>
            <a:pPr>
              <a:lnSpc>
                <a:spcPct val="85000"/>
              </a:lnSpc>
              <a:spcBef>
                <a:spcPts val="1300"/>
              </a:spcBef>
              <a:buFont typeface="Arial"/>
              <a:buChar char="•"/>
            </a:pPr>
            <a:r>
              <a:rPr lang="en-GB" sz="1800">
                <a:latin typeface="Trebuchet MS"/>
                <a:cs typeface="Calibri"/>
              </a:rPr>
              <a:t>Being safe</a:t>
            </a:r>
            <a:endParaRPr lang="en-US"/>
          </a:p>
        </p:txBody>
      </p:sp>
      <p:sp>
        <p:nvSpPr>
          <p:cNvPr id="20" name="Content Placeholder 2">
            <a:extLst>
              <a:ext uri="{FF2B5EF4-FFF2-40B4-BE49-F238E27FC236}">
                <a16:creationId xmlns:a16="http://schemas.microsoft.com/office/drawing/2014/main" id="{19FE6226-B52C-69E6-EE99-2B64912AEAF5}"/>
              </a:ext>
            </a:extLst>
          </p:cNvPr>
          <p:cNvSpPr txBox="1">
            <a:spLocks/>
          </p:cNvSpPr>
          <p:nvPr/>
        </p:nvSpPr>
        <p:spPr>
          <a:xfrm>
            <a:off x="5361485" y="2639226"/>
            <a:ext cx="4448158" cy="3453983"/>
          </a:xfrm>
          <a:prstGeom prst="rect">
            <a:avLst/>
          </a:prstGeom>
          <a:solidFill>
            <a:schemeClr val="accent2">
              <a:lumMod val="20000"/>
              <a:lumOff val="80000"/>
            </a:schemeClr>
          </a:solidFill>
        </p:spPr>
        <p:txBody>
          <a:bodyPr vert="horz" lIns="14400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5000"/>
              </a:lnSpc>
              <a:spcBef>
                <a:spcPts val="1300"/>
              </a:spcBef>
              <a:buNone/>
            </a:pPr>
            <a:r>
              <a:rPr lang="en-GB" sz="1800" b="1">
                <a:latin typeface="Trebuchet MS"/>
                <a:cs typeface="Calibri"/>
              </a:rPr>
              <a:t>Health Education </a:t>
            </a:r>
            <a:endParaRPr lang="en-US" sz="1800">
              <a:ea typeface="+mn-lt"/>
              <a:cs typeface="+mn-lt"/>
            </a:endParaRPr>
          </a:p>
          <a:p>
            <a:pPr>
              <a:lnSpc>
                <a:spcPct val="85000"/>
              </a:lnSpc>
              <a:spcBef>
                <a:spcPts val="1300"/>
              </a:spcBef>
              <a:buFont typeface="Arial"/>
              <a:buChar char="•"/>
            </a:pPr>
            <a:r>
              <a:rPr lang="en-GB" sz="1800">
                <a:latin typeface="Trebuchet MS"/>
                <a:cs typeface="Calibri"/>
              </a:rPr>
              <a:t>Healthy Eating </a:t>
            </a:r>
            <a:endParaRPr lang="en-US" sz="1800">
              <a:ea typeface="+mn-lt"/>
              <a:cs typeface="+mn-lt"/>
            </a:endParaRPr>
          </a:p>
          <a:p>
            <a:pPr>
              <a:lnSpc>
                <a:spcPct val="85000"/>
              </a:lnSpc>
              <a:spcBef>
                <a:spcPts val="1300"/>
              </a:spcBef>
              <a:buFont typeface="Arial"/>
              <a:buChar char="•"/>
            </a:pPr>
            <a:r>
              <a:rPr lang="en-GB" sz="1800">
                <a:latin typeface="Trebuchet MS"/>
                <a:cs typeface="Calibri"/>
              </a:rPr>
              <a:t>Drugs, alcohol and tobacco </a:t>
            </a:r>
            <a:endParaRPr lang="en-US" sz="1800">
              <a:ea typeface="+mn-lt"/>
              <a:cs typeface="+mn-lt"/>
            </a:endParaRPr>
          </a:p>
          <a:p>
            <a:pPr>
              <a:lnSpc>
                <a:spcPct val="85000"/>
              </a:lnSpc>
              <a:spcBef>
                <a:spcPts val="1300"/>
              </a:spcBef>
              <a:buFont typeface="Arial"/>
              <a:buChar char="•"/>
            </a:pPr>
            <a:r>
              <a:rPr lang="en-GB" sz="1800">
                <a:latin typeface="Trebuchet MS"/>
                <a:cs typeface="Calibri"/>
              </a:rPr>
              <a:t>Health and prevention </a:t>
            </a:r>
            <a:endParaRPr lang="en-US" sz="1800">
              <a:ea typeface="+mn-lt"/>
              <a:cs typeface="+mn-lt"/>
            </a:endParaRPr>
          </a:p>
          <a:p>
            <a:pPr>
              <a:lnSpc>
                <a:spcPct val="85000"/>
              </a:lnSpc>
              <a:spcBef>
                <a:spcPts val="1300"/>
              </a:spcBef>
              <a:buFont typeface="Arial"/>
              <a:buChar char="•"/>
            </a:pPr>
            <a:r>
              <a:rPr lang="en-GB" sz="1800">
                <a:latin typeface="Trebuchet MS"/>
                <a:cs typeface="Calibri"/>
              </a:rPr>
              <a:t>Basic first aid </a:t>
            </a:r>
            <a:endParaRPr lang="en-US" sz="1800">
              <a:ea typeface="+mn-lt"/>
              <a:cs typeface="+mn-lt"/>
            </a:endParaRPr>
          </a:p>
          <a:p>
            <a:pPr>
              <a:lnSpc>
                <a:spcPct val="85000"/>
              </a:lnSpc>
              <a:spcBef>
                <a:spcPts val="1300"/>
              </a:spcBef>
              <a:buFont typeface="Arial"/>
              <a:buChar char="•"/>
            </a:pPr>
            <a:r>
              <a:rPr lang="en-GB" sz="1800">
                <a:latin typeface="Trebuchet MS"/>
                <a:cs typeface="Calibri"/>
              </a:rPr>
              <a:t>Physical health and fitness </a:t>
            </a:r>
            <a:endParaRPr lang="en-US" sz="1800">
              <a:ea typeface="+mn-lt"/>
              <a:cs typeface="+mn-lt"/>
            </a:endParaRPr>
          </a:p>
          <a:p>
            <a:pPr>
              <a:lnSpc>
                <a:spcPct val="85000"/>
              </a:lnSpc>
              <a:spcBef>
                <a:spcPts val="1300"/>
              </a:spcBef>
              <a:buFont typeface="Arial"/>
              <a:buChar char="•"/>
            </a:pPr>
            <a:r>
              <a:rPr lang="en-GB" sz="1800">
                <a:latin typeface="Trebuchet MS"/>
                <a:cs typeface="Calibri"/>
              </a:rPr>
              <a:t>Mental wellbeing </a:t>
            </a:r>
            <a:endParaRPr lang="en-US" sz="1800">
              <a:ea typeface="+mn-lt"/>
              <a:cs typeface="+mn-lt"/>
            </a:endParaRPr>
          </a:p>
          <a:p>
            <a:pPr>
              <a:lnSpc>
                <a:spcPct val="85000"/>
              </a:lnSpc>
              <a:spcBef>
                <a:spcPts val="1300"/>
              </a:spcBef>
              <a:buFont typeface="Arial"/>
              <a:buChar char="•"/>
            </a:pPr>
            <a:r>
              <a:rPr lang="en-GB" sz="1800">
                <a:latin typeface="Trebuchet MS"/>
                <a:cs typeface="Calibri"/>
              </a:rPr>
              <a:t>Internet safety and harms </a:t>
            </a:r>
            <a:endParaRPr lang="en-US" sz="1800">
              <a:ea typeface="+mn-lt"/>
              <a:cs typeface="+mn-lt"/>
            </a:endParaRPr>
          </a:p>
          <a:p>
            <a:pPr>
              <a:lnSpc>
                <a:spcPct val="85000"/>
              </a:lnSpc>
              <a:spcBef>
                <a:spcPts val="1300"/>
              </a:spcBef>
              <a:buFont typeface="Arial"/>
              <a:buChar char="•"/>
            </a:pPr>
            <a:r>
              <a:rPr lang="en-GB" sz="1800">
                <a:latin typeface="Trebuchet MS"/>
                <a:cs typeface="Calibri"/>
              </a:rPr>
              <a:t>Changing adolescent body</a:t>
            </a:r>
            <a:endParaRPr lang="en-US"/>
          </a:p>
        </p:txBody>
      </p:sp>
      <p:pic>
        <p:nvPicPr>
          <p:cNvPr id="22" name="Picture 2" descr="Internet Safety">
            <a:extLst>
              <a:ext uri="{FF2B5EF4-FFF2-40B4-BE49-F238E27FC236}">
                <a16:creationId xmlns:a16="http://schemas.microsoft.com/office/drawing/2014/main" id="{A1AA8945-B25D-C959-E2E3-75629C6DA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01" y="5528407"/>
            <a:ext cx="2032325" cy="10567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4" descr="https://encrypted-tbn0.gstatic.com/images?q=tbn%3AANd9GcTty8B-qFJ0L8IFO-8yh9yao6qeGW9itSFNw3oXcpgRFPZVDBh-T9w1vPCdSa1YXWxuaN_9vAoL&amp;usqp=CAc">
            <a:extLst>
              <a:ext uri="{FF2B5EF4-FFF2-40B4-BE49-F238E27FC236}">
                <a16:creationId xmlns:a16="http://schemas.microsoft.com/office/drawing/2014/main" id="{8C72130F-CAB5-6026-3B31-E4A00CFA5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2684" y="2564214"/>
            <a:ext cx="1396134" cy="139613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6" descr="1 in 4 families are happy keeping lockdown life and 72% say it has brought  them closer together - Childcare.co.uk">
            <a:extLst>
              <a:ext uri="{FF2B5EF4-FFF2-40B4-BE49-F238E27FC236}">
                <a16:creationId xmlns:a16="http://schemas.microsoft.com/office/drawing/2014/main" id="{BCA2D62D-FEA4-1D80-2AFD-EE7FED806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3062" y="4569052"/>
            <a:ext cx="2377135" cy="123825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8" descr="Physical Education Resources on the Web | Physical education teacher, Physical  education, Health and physical education">
            <a:extLst>
              <a:ext uri="{FF2B5EF4-FFF2-40B4-BE49-F238E27FC236}">
                <a16:creationId xmlns:a16="http://schemas.microsoft.com/office/drawing/2014/main" id="{B74658BB-26EF-6781-69A3-592D563305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8608" y="5116292"/>
            <a:ext cx="1684897" cy="121277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0465415"/>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13</TotalTime>
  <Words>4003</Words>
  <Application>Microsoft Office PowerPoint</Application>
  <PresentationFormat>Widescreen</PresentationFormat>
  <Paragraphs>319</Paragraphs>
  <Slides>32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Arial,Sans-Serif</vt:lpstr>
      <vt:lpstr>Calibri</vt:lpstr>
      <vt:lpstr>Calibri Light</vt:lpstr>
      <vt:lpstr>Ebrima</vt:lpstr>
      <vt:lpstr>Trebuchet MS</vt:lpstr>
      <vt:lpstr>Wingdings</vt:lpstr>
      <vt:lpstr>Metropolitan</vt:lpstr>
      <vt:lpstr>Office Theme</vt:lpstr>
      <vt:lpstr>RSE at St. Giles' C of E (A) Infant School  Parent Workshop  May 2023</vt:lpstr>
      <vt:lpstr>Agenda</vt:lpstr>
      <vt:lpstr>Relationships and Sex Education</vt:lpstr>
      <vt:lpstr>Relationships and Sex Education (cont.)</vt:lpstr>
      <vt:lpstr>OFSTED Reference</vt:lpstr>
      <vt:lpstr>Policy for RSE</vt:lpstr>
      <vt:lpstr>Our School Vision and Values</vt:lpstr>
      <vt:lpstr>British Values and RSE</vt:lpstr>
      <vt:lpstr>Compulsory Curriculum</vt:lpstr>
      <vt:lpstr>Our Science Curriculum</vt:lpstr>
      <vt:lpstr>How do we teach RSE at St. Giles'?</vt:lpstr>
      <vt:lpstr>Jigsaw</vt:lpstr>
      <vt:lpstr>Jigsaw (cont.)</vt:lpstr>
      <vt:lpstr>Jigsaw (cont.)</vt:lpstr>
      <vt:lpstr>Jigsaw in EYFS</vt:lpstr>
      <vt:lpstr>Jigsaw in Key Stage One</vt:lpstr>
      <vt:lpstr>Puberty and Reproduction</vt:lpstr>
      <vt:lpstr>Year 1 – Changing Me: Lesson 4 </vt:lpstr>
      <vt:lpstr>Year 2 – Changing Me: Lesson 4 </vt:lpstr>
      <vt:lpstr>Talking to your Children</vt:lpstr>
      <vt:lpstr>Talking to your Children (cont.)</vt:lpstr>
      <vt:lpstr>Tips for talking to your Children</vt:lpstr>
      <vt:lpstr>Tips for talking to your Children (cont.)</vt:lpstr>
      <vt:lpstr>Tips for talking to your Children (cont.)</vt:lpstr>
      <vt:lpstr>Frequently Asked Questions</vt:lpstr>
      <vt:lpstr>Frequently Asked Questions (cont.)</vt:lpstr>
      <vt:lpstr>Frequently Asked Questions (cont.)</vt:lpstr>
      <vt:lpstr>Frequently Asked Questions (cont.)</vt:lpstr>
      <vt:lpstr>Thrive in our School</vt:lpstr>
      <vt:lpstr>Some of the Texts Used in School</vt:lpstr>
      <vt:lpstr>PowerPoint Presentation</vt:lpstr>
      <vt:lpstr>Useful Information and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at St. Giles Infant School</dc:title>
  <dc:creator>Ellie Mutch</dc:creator>
  <cp:lastModifiedBy>Ellie Mutch</cp:lastModifiedBy>
  <cp:revision>6</cp:revision>
  <dcterms:created xsi:type="dcterms:W3CDTF">2020-09-14T08:05:02Z</dcterms:created>
  <dcterms:modified xsi:type="dcterms:W3CDTF">2023-05-11T08:46:03Z</dcterms:modified>
</cp:coreProperties>
</file>