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5" r:id="rId5"/>
    <p:sldId id="276" r:id="rId6"/>
    <p:sldId id="289" r:id="rId7"/>
    <p:sldId id="282" r:id="rId8"/>
    <p:sldId id="283" r:id="rId9"/>
    <p:sldId id="284" r:id="rId10"/>
    <p:sldId id="285" r:id="rId11"/>
    <p:sldId id="286" r:id="rId12"/>
    <p:sldId id="287" r:id="rId13"/>
    <p:sldId id="291" r:id="rId14"/>
    <p:sldId id="288" r:id="rId15"/>
    <p:sldId id="28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3471FE-46B5-4727-9B67-D90427EB28EA}" type="datetimeFigureOut">
              <a:rPr lang="en-GB" smtClean="0"/>
              <a:t>11/05/2023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2563728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3471FE-46B5-4727-9B67-D90427EB28EA}" type="datetimeFigureOut">
              <a:rPr lang="en-GB" smtClean="0"/>
              <a:t>11/05/2023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4183132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3471FE-46B5-4727-9B67-D90427EB28EA}" type="datetimeFigureOut">
              <a:rPr lang="en-GB" smtClean="0"/>
              <a:t>11/05/2023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323409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3471FE-46B5-4727-9B67-D90427EB28EA}" type="datetimeFigureOut">
              <a:rPr lang="en-GB" smtClean="0"/>
              <a:t>11/05/2023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2069903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3471FE-46B5-4727-9B67-D90427EB28EA}" type="datetimeFigureOut">
              <a:rPr lang="en-GB" smtClean="0"/>
              <a:t>11/05/2023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860084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F3471FE-46B5-4727-9B67-D90427EB28EA}" type="datetimeFigureOut">
              <a:rPr lang="en-GB" smtClean="0"/>
              <a:t>11/05/2023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411211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F3471FE-46B5-4727-9B67-D90427EB28EA}" type="datetimeFigureOut">
              <a:rPr lang="en-GB" smtClean="0"/>
              <a:t>11/05/2023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377668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F3471FE-46B5-4727-9B67-D90427EB28EA}" type="datetimeFigureOut">
              <a:rPr lang="en-GB" smtClean="0"/>
              <a:t>11/05/2023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2897447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3471FE-46B5-4727-9B67-D90427EB28EA}" type="datetimeFigureOut">
              <a:rPr lang="en-GB" smtClean="0"/>
              <a:t>11/05/2023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243514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3471FE-46B5-4727-9B67-D90427EB28EA}" type="datetimeFigureOut">
              <a:rPr lang="en-GB" smtClean="0"/>
              <a:t>11/05/2023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2489645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3471FE-46B5-4727-9B67-D90427EB28EA}" type="datetimeFigureOut">
              <a:rPr lang="en-GB" smtClean="0"/>
              <a:t>11/05/2023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A26BD8-92BB-4EC0-998C-3AEBB2833613}" type="slidenum">
              <a:rPr lang="en-GB" smtClean="0"/>
              <a:t>‹#›</a:t>
            </a:fld>
            <a:endParaRPr lang="en-GB"/>
          </a:p>
        </p:txBody>
      </p:sp>
    </p:spTree>
    <p:extLst>
      <p:ext uri="{BB962C8B-B14F-4D97-AF65-F5344CB8AC3E}">
        <p14:creationId xmlns:p14="http://schemas.microsoft.com/office/powerpoint/2010/main" val="303786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471FE-46B5-4727-9B67-D90427EB28EA}" type="datetimeFigureOut">
              <a:rPr lang="en-GB" smtClean="0"/>
              <a:t>11/05/2023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26BD8-92BB-4EC0-998C-3AEBB2833613}" type="slidenum">
              <a:rPr lang="en-GB" smtClean="0"/>
              <a:t>‹#›</a:t>
            </a:fld>
            <a:endParaRPr lang="en-GB"/>
          </a:p>
        </p:txBody>
      </p:sp>
    </p:spTree>
    <p:extLst>
      <p:ext uri="{BB962C8B-B14F-4D97-AF65-F5344CB8AC3E}">
        <p14:creationId xmlns:p14="http://schemas.microsoft.com/office/powerpoint/2010/main" val="3853515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go.com/en-gb/sustainability/children/buildandtalk/?locale=en-gb" TargetMode="External"/><Relationship Id="rId2" Type="http://schemas.openxmlformats.org/officeDocument/2006/relationships/hyperlink" Target="https://www.childnet.com/resources/family-agreement/"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netsmartz.org/InternetSafet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wf.org.u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www.saferinternet.org.uk/advice-andresources/parents-and-carers" TargetMode="External"/><Relationship Id="rId7" Type="http://schemas.openxmlformats.org/officeDocument/2006/relationships/hyperlink" Target="http://www.netsmartz.org/Parents" TargetMode="External"/><Relationship Id="rId2" Type="http://schemas.openxmlformats.org/officeDocument/2006/relationships/hyperlink" Target="https://www.thinkuknow.co.uk/parents/" TargetMode="External"/><Relationship Id="rId1" Type="http://schemas.openxmlformats.org/officeDocument/2006/relationships/slideLayout" Target="../slideLayouts/slideLayout2.xml"/><Relationship Id="rId6" Type="http://schemas.openxmlformats.org/officeDocument/2006/relationships/hyperlink" Target="http://www.kidsmart.org.uk/parents" TargetMode="External"/><Relationship Id="rId5" Type="http://schemas.openxmlformats.org/officeDocument/2006/relationships/hyperlink" Target="https://www.nspcc.org.uk/preventing-abuse/keeping-childrensafe/online-safety/" TargetMode="External"/><Relationship Id="rId4" Type="http://schemas.openxmlformats.org/officeDocument/2006/relationships/hyperlink" Target="http://www.childnet.com/parents-and-carer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idshealth.org/en/parents/social-media-smarts.html" TargetMode="External"/><Relationship Id="rId2" Type="http://schemas.openxmlformats.org/officeDocument/2006/relationships/hyperlink" Target="https://www.sporcle.com/games/BoggelTeam/doubletap"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hildnet.com/resources/digiduck-storie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spcc.org.uk/preventing-abuse/keepingchildren-safe/onlinesafety/online-gamingstay-safe-avoid-risks/"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skaboutgames.com/" TargetMode="External"/><Relationship Id="rId4" Type="http://schemas.openxmlformats.org/officeDocument/2006/relationships/hyperlink" Target="https://www.nspcc.org.uk/keeping-children-safe/online-safety/online-games/"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85547" y="2486330"/>
            <a:ext cx="9604075" cy="1064127"/>
          </a:xfrm>
        </p:spPr>
        <p:txBody>
          <a:bodyPr>
            <a:noAutofit/>
          </a:bodyPr>
          <a:lstStyle/>
          <a:p>
            <a:r>
              <a:rPr lang="en-GB" sz="6600" dirty="0">
                <a:solidFill>
                  <a:schemeClr val="bg1"/>
                </a:solidFill>
                <a:latin typeface="Ebrima"/>
                <a:ea typeface="Ebrima"/>
                <a:cs typeface="Ebrima"/>
              </a:rPr>
              <a:t>E-Safety</a:t>
            </a:r>
            <a:endParaRPr lang="en-US" dirty="0" err="1">
              <a:solidFill>
                <a:schemeClr val="bg1"/>
              </a:solidFill>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254343" y="154746"/>
            <a:ext cx="1774751" cy="1660992"/>
          </a:xfrm>
          <a:prstGeom prst="rect">
            <a:avLst/>
          </a:prstGeom>
          <a:noFill/>
        </p:spPr>
      </p:pic>
      <p:sp>
        <p:nvSpPr>
          <p:cNvPr id="3" name="Rectangle 2">
            <a:extLst>
              <a:ext uri="{FF2B5EF4-FFF2-40B4-BE49-F238E27FC236}">
                <a16:creationId xmlns:a16="http://schemas.microsoft.com/office/drawing/2014/main" id="{92B1F1AC-4ADA-0FE5-9CED-150C8CEAC7E5}"/>
              </a:ext>
            </a:extLst>
          </p:cNvPr>
          <p:cNvSpPr/>
          <p:nvPr/>
        </p:nvSpPr>
        <p:spPr>
          <a:xfrm>
            <a:off x="2941053" y="4287084"/>
            <a:ext cx="6096000" cy="1631216"/>
          </a:xfrm>
          <a:prstGeom prst="rect">
            <a:avLst/>
          </a:prstGeom>
        </p:spPr>
        <p:txBody>
          <a:bodyPr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dirty="0">
                <a:solidFill>
                  <a:srgbClr val="FFFFFF"/>
                </a:solidFill>
              </a:rPr>
              <a:t>HELPING TO KEEP YOUR CHILDREN SAFE ONLINE </a:t>
            </a:r>
          </a:p>
          <a:p>
            <a:pPr algn="ctr"/>
            <a:endParaRPr lang="en-GB" dirty="0">
              <a:solidFill>
                <a:srgbClr val="FFFFFF"/>
              </a:solidFill>
            </a:endParaRPr>
          </a:p>
          <a:p>
            <a:pPr algn="ctr"/>
            <a:endParaRPr lang="en-GB" dirty="0">
              <a:solidFill>
                <a:srgbClr val="FFFFFF"/>
              </a:solidFill>
              <a:cs typeface="Calibri" panose="020F0502020204030204"/>
            </a:endParaRPr>
          </a:p>
          <a:p>
            <a:pPr algn="ctr"/>
            <a:endParaRPr lang="en-GB" dirty="0">
              <a:solidFill>
                <a:srgbClr val="FFFFFF"/>
              </a:solidFill>
            </a:endParaRPr>
          </a:p>
          <a:p>
            <a:pPr algn="ctr"/>
            <a:r>
              <a:rPr lang="en-GB" sz="2800" dirty="0">
                <a:solidFill>
                  <a:srgbClr val="FFFFFF"/>
                </a:solidFill>
              </a:rPr>
              <a:t>ST GILES’ C OF E (A) INFANT SCHOOL</a:t>
            </a:r>
            <a:endParaRPr lang="en-GB" sz="2800">
              <a:cs typeface="Calibri"/>
            </a:endParaRPr>
          </a:p>
        </p:txBody>
      </p:sp>
    </p:spTree>
    <p:extLst>
      <p:ext uri="{BB962C8B-B14F-4D97-AF65-F5344CB8AC3E}">
        <p14:creationId xmlns:p14="http://schemas.microsoft.com/office/powerpoint/2010/main" val="170197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Communication is Key</a:t>
            </a:r>
            <a:endParaRPr lang="en-US" dirty="0"/>
          </a:p>
        </p:txBody>
      </p:sp>
      <p:sp>
        <p:nvSpPr>
          <p:cNvPr id="3" name="Content Placeholder 2"/>
          <p:cNvSpPr>
            <a:spLocks noGrp="1"/>
          </p:cNvSpPr>
          <p:nvPr>
            <p:ph idx="1"/>
          </p:nvPr>
        </p:nvSpPr>
        <p:spPr>
          <a:xfrm>
            <a:off x="705852" y="1865145"/>
            <a:ext cx="10638488" cy="4710772"/>
          </a:xfrm>
          <a:solidFill>
            <a:schemeClr val="accent1">
              <a:lumMod val="20000"/>
              <a:lumOff val="80000"/>
            </a:schemeClr>
          </a:solidFill>
        </p:spPr>
        <p:txBody>
          <a:bodyPr lIns="144000" anchor="ctr" anchorCtr="0">
            <a:normAutofit fontScale="92500" lnSpcReduction="10000"/>
          </a:bodyPr>
          <a:lstStyle/>
          <a:p>
            <a:pPr>
              <a:lnSpc>
                <a:spcPct val="100000"/>
              </a:lnSpc>
              <a:spcBef>
                <a:spcPts val="0"/>
              </a:spcBef>
            </a:pPr>
            <a:r>
              <a:rPr lang="en-GB" dirty="0">
                <a:ea typeface="+mn-lt"/>
                <a:cs typeface="+mn-lt"/>
              </a:rPr>
              <a:t>Be a part of their online life; involve the whole family and show an interest. Find out what sites they visit and what they love about them. </a:t>
            </a:r>
            <a:endParaRPr lang="en-US" dirty="0">
              <a:ea typeface="+mn-lt"/>
              <a:cs typeface="+mn-lt"/>
            </a:endParaRPr>
          </a:p>
          <a:p>
            <a:pPr>
              <a:lnSpc>
                <a:spcPct val="100000"/>
              </a:lnSpc>
              <a:spcBef>
                <a:spcPts val="0"/>
              </a:spcBef>
            </a:pPr>
            <a:endParaRPr lang="en-GB" dirty="0">
              <a:ea typeface="+mn-lt"/>
              <a:cs typeface="+mn-lt"/>
            </a:endParaRPr>
          </a:p>
          <a:p>
            <a:pPr>
              <a:lnSpc>
                <a:spcPct val="100000"/>
              </a:lnSpc>
              <a:spcBef>
                <a:spcPts val="0"/>
              </a:spcBef>
            </a:pPr>
            <a:r>
              <a:rPr lang="en-GB" dirty="0">
                <a:ea typeface="+mn-lt"/>
                <a:cs typeface="+mn-lt"/>
              </a:rPr>
              <a:t>No filter or parental controls tool is 100% effective, and many of the risks that children face online are because of their own and other’s behaviour. </a:t>
            </a:r>
            <a:endParaRPr lang="en-US" dirty="0">
              <a:ea typeface="+mn-lt"/>
              <a:cs typeface="+mn-lt"/>
            </a:endParaRPr>
          </a:p>
          <a:p>
            <a:pPr>
              <a:lnSpc>
                <a:spcPct val="100000"/>
              </a:lnSpc>
              <a:spcBef>
                <a:spcPts val="0"/>
              </a:spcBef>
            </a:pPr>
            <a:endParaRPr lang="en-GB" dirty="0">
              <a:ea typeface="+mn-lt"/>
              <a:cs typeface="+mn-lt"/>
            </a:endParaRPr>
          </a:p>
          <a:p>
            <a:pPr>
              <a:lnSpc>
                <a:spcPct val="100000"/>
              </a:lnSpc>
              <a:spcBef>
                <a:spcPts val="0"/>
              </a:spcBef>
            </a:pPr>
            <a:r>
              <a:rPr lang="en-GB" dirty="0">
                <a:ea typeface="+mn-lt"/>
                <a:cs typeface="+mn-lt"/>
              </a:rPr>
              <a:t>Create a family agreement for internet use, such as on:</a:t>
            </a:r>
          </a:p>
          <a:p>
            <a:pPr marL="0" indent="0">
              <a:lnSpc>
                <a:spcPct val="100000"/>
              </a:lnSpc>
              <a:spcBef>
                <a:spcPts val="0"/>
              </a:spcBef>
              <a:buNone/>
            </a:pPr>
            <a:r>
              <a:rPr lang="en-GB" dirty="0">
                <a:ea typeface="+mn-lt"/>
                <a:cs typeface="+mn-lt"/>
                <a:hlinkClick r:id="rId2"/>
              </a:rPr>
              <a:t>https://www.childnet.com/resources/family-agreement/</a:t>
            </a:r>
            <a:r>
              <a:rPr lang="en-GB" dirty="0">
                <a:ea typeface="+mn-lt"/>
                <a:cs typeface="+mn-lt"/>
              </a:rPr>
              <a:t> </a:t>
            </a:r>
          </a:p>
          <a:p>
            <a:pPr marL="0" indent="0">
              <a:lnSpc>
                <a:spcPct val="100000"/>
              </a:lnSpc>
              <a:spcBef>
                <a:spcPts val="0"/>
              </a:spcBef>
              <a:buNone/>
            </a:pPr>
            <a:endParaRPr lang="en-GB" dirty="0">
              <a:ea typeface="+mn-lt"/>
              <a:cs typeface="+mn-lt"/>
            </a:endParaRPr>
          </a:p>
          <a:p>
            <a:pPr>
              <a:lnSpc>
                <a:spcPct val="100000"/>
              </a:lnSpc>
              <a:spcBef>
                <a:spcPts val="0"/>
              </a:spcBef>
            </a:pPr>
            <a:r>
              <a:rPr lang="en-GB" dirty="0">
                <a:ea typeface="+mn-lt"/>
                <a:cs typeface="+mn-lt"/>
              </a:rPr>
              <a:t>Use the NSPCC and LEGO ‘Build and Talk’ activities </a:t>
            </a:r>
          </a:p>
          <a:p>
            <a:pPr marL="0" indent="0">
              <a:lnSpc>
                <a:spcPct val="100000"/>
              </a:lnSpc>
              <a:spcBef>
                <a:spcPts val="0"/>
              </a:spcBef>
              <a:buNone/>
            </a:pPr>
            <a:r>
              <a:rPr lang="en-GB" dirty="0">
                <a:ea typeface="+mn-lt"/>
                <a:cs typeface="+mn-lt"/>
                <a:hlinkClick r:id="rId3"/>
              </a:rPr>
              <a:t>https://www.lego.com/en-gb/sustainability/children/buildandtalk/?locale=en-gb</a:t>
            </a:r>
            <a:r>
              <a:rPr lang="en-GB" dirty="0">
                <a:ea typeface="+mn-lt"/>
                <a:cs typeface="+mn-lt"/>
              </a:rPr>
              <a:t> </a:t>
            </a:r>
          </a:p>
        </p:txBody>
      </p:sp>
      <p:pic>
        <p:nvPicPr>
          <p:cNvPr id="4" name="Picture 3"/>
          <p:cNvPicPr/>
          <p:nvPr/>
        </p:nvPicPr>
        <p:blipFill>
          <a:blip r:embed="rId4">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233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Conversation Starters</a:t>
            </a:r>
            <a:endParaRPr lang="en-US" dirty="0"/>
          </a:p>
        </p:txBody>
      </p:sp>
      <p:sp>
        <p:nvSpPr>
          <p:cNvPr id="3" name="Content Placeholder 2"/>
          <p:cNvSpPr>
            <a:spLocks noGrp="1"/>
          </p:cNvSpPr>
          <p:nvPr>
            <p:ph idx="1"/>
          </p:nvPr>
        </p:nvSpPr>
        <p:spPr>
          <a:xfrm>
            <a:off x="332042" y="1865145"/>
            <a:ext cx="11529883" cy="4710772"/>
          </a:xfrm>
          <a:solidFill>
            <a:schemeClr val="accent1">
              <a:lumMod val="20000"/>
              <a:lumOff val="80000"/>
            </a:schemeClr>
          </a:solidFill>
        </p:spPr>
        <p:txBody>
          <a:bodyPr lIns="144000" anchor="ctr" anchorCtr="0">
            <a:normAutofit fontScale="92500" lnSpcReduction="10000"/>
          </a:bodyPr>
          <a:lstStyle/>
          <a:p>
            <a:pPr>
              <a:lnSpc>
                <a:spcPct val="100000"/>
              </a:lnSpc>
              <a:spcBef>
                <a:spcPts val="0"/>
              </a:spcBef>
            </a:pPr>
            <a:r>
              <a:rPr lang="en-GB" sz="2000" dirty="0">
                <a:ea typeface="+mn-lt"/>
                <a:cs typeface="+mn-lt"/>
              </a:rPr>
              <a:t>What are your favourite things to do online? </a:t>
            </a:r>
            <a:endParaRPr lang="en-US" sz="2000" dirty="0">
              <a:ea typeface="+mn-lt"/>
              <a:cs typeface="+mn-lt"/>
            </a:endParaRPr>
          </a:p>
          <a:p>
            <a:pPr>
              <a:lnSpc>
                <a:spcPct val="100000"/>
              </a:lnSpc>
              <a:spcBef>
                <a:spcPts val="0"/>
              </a:spcBef>
            </a:pPr>
            <a:endParaRPr lang="en-GB" sz="2000" dirty="0">
              <a:ea typeface="+mn-lt"/>
              <a:cs typeface="+mn-lt"/>
            </a:endParaRPr>
          </a:p>
          <a:p>
            <a:pPr>
              <a:lnSpc>
                <a:spcPct val="100000"/>
              </a:lnSpc>
              <a:spcBef>
                <a:spcPts val="0"/>
              </a:spcBef>
            </a:pPr>
            <a:r>
              <a:rPr lang="en-GB" sz="2000" dirty="0">
                <a:ea typeface="+mn-lt"/>
                <a:cs typeface="+mn-lt"/>
              </a:rPr>
              <a:t>What is personal information? Why should you keep it private? </a:t>
            </a:r>
            <a:endParaRPr lang="en-US" sz="2000" dirty="0">
              <a:ea typeface="+mn-lt"/>
              <a:cs typeface="+mn-lt"/>
            </a:endParaRPr>
          </a:p>
          <a:p>
            <a:pPr>
              <a:lnSpc>
                <a:spcPct val="100000"/>
              </a:lnSpc>
              <a:spcBef>
                <a:spcPts val="0"/>
              </a:spcBef>
            </a:pPr>
            <a:endParaRPr lang="en-GB" sz="2000" dirty="0">
              <a:ea typeface="+mn-lt"/>
              <a:cs typeface="+mn-lt"/>
            </a:endParaRPr>
          </a:p>
          <a:p>
            <a:pPr>
              <a:lnSpc>
                <a:spcPct val="100000"/>
              </a:lnSpc>
              <a:spcBef>
                <a:spcPts val="0"/>
              </a:spcBef>
            </a:pPr>
            <a:r>
              <a:rPr lang="en-GB" sz="2000" dirty="0">
                <a:ea typeface="+mn-lt"/>
                <a:cs typeface="+mn-lt"/>
              </a:rPr>
              <a:t>What could you do to be safer online? </a:t>
            </a:r>
            <a:endParaRPr lang="en-US" sz="2000" dirty="0">
              <a:ea typeface="+mn-lt"/>
              <a:cs typeface="+mn-lt"/>
            </a:endParaRPr>
          </a:p>
          <a:p>
            <a:pPr>
              <a:lnSpc>
                <a:spcPct val="100000"/>
              </a:lnSpc>
              <a:spcBef>
                <a:spcPts val="0"/>
              </a:spcBef>
            </a:pPr>
            <a:endParaRPr lang="en-GB" sz="2000" dirty="0">
              <a:ea typeface="+mn-lt"/>
              <a:cs typeface="+mn-lt"/>
            </a:endParaRPr>
          </a:p>
          <a:p>
            <a:pPr>
              <a:lnSpc>
                <a:spcPct val="100000"/>
              </a:lnSpc>
              <a:spcBef>
                <a:spcPts val="0"/>
              </a:spcBef>
            </a:pPr>
            <a:r>
              <a:rPr lang="en-GB" sz="2000" dirty="0">
                <a:ea typeface="+mn-lt"/>
                <a:cs typeface="+mn-lt"/>
              </a:rPr>
              <a:t>What would you do if anyone online asked to meet you face-to-face? </a:t>
            </a:r>
            <a:endParaRPr lang="en-US" sz="2000" dirty="0">
              <a:ea typeface="+mn-lt"/>
              <a:cs typeface="+mn-lt"/>
            </a:endParaRPr>
          </a:p>
          <a:p>
            <a:pPr>
              <a:lnSpc>
                <a:spcPct val="100000"/>
              </a:lnSpc>
              <a:spcBef>
                <a:spcPts val="0"/>
              </a:spcBef>
            </a:pPr>
            <a:endParaRPr lang="en-GB" sz="2000" dirty="0">
              <a:ea typeface="+mn-lt"/>
              <a:cs typeface="+mn-lt"/>
            </a:endParaRPr>
          </a:p>
          <a:p>
            <a:pPr>
              <a:lnSpc>
                <a:spcPct val="100000"/>
              </a:lnSpc>
              <a:spcBef>
                <a:spcPts val="0"/>
              </a:spcBef>
            </a:pPr>
            <a:r>
              <a:rPr lang="en-GB" sz="2000" dirty="0">
                <a:ea typeface="+mn-lt"/>
                <a:cs typeface="+mn-lt"/>
              </a:rPr>
              <a:t>Besides me, who do you feel that you can talk to if you are in a scary or uncomfortable situation? </a:t>
            </a:r>
            <a:endParaRPr lang="en-US" sz="2000" dirty="0">
              <a:ea typeface="+mn-lt"/>
              <a:cs typeface="+mn-lt"/>
            </a:endParaRPr>
          </a:p>
          <a:p>
            <a:pPr>
              <a:lnSpc>
                <a:spcPct val="100000"/>
              </a:lnSpc>
              <a:spcBef>
                <a:spcPts val="0"/>
              </a:spcBef>
            </a:pPr>
            <a:endParaRPr lang="en-GB" sz="2000" dirty="0">
              <a:ea typeface="+mn-lt"/>
              <a:cs typeface="+mn-lt"/>
            </a:endParaRPr>
          </a:p>
          <a:p>
            <a:pPr>
              <a:lnSpc>
                <a:spcPct val="100000"/>
              </a:lnSpc>
              <a:spcBef>
                <a:spcPts val="0"/>
              </a:spcBef>
            </a:pPr>
            <a:r>
              <a:rPr lang="en-GB" sz="2000" dirty="0">
                <a:ea typeface="+mn-lt"/>
                <a:cs typeface="+mn-lt"/>
              </a:rPr>
              <a:t>How many people do you have on your buddy/contact list(s) and who are they? </a:t>
            </a:r>
            <a:endParaRPr lang="en-US" sz="2000" dirty="0">
              <a:ea typeface="+mn-lt"/>
              <a:cs typeface="+mn-lt"/>
            </a:endParaRPr>
          </a:p>
          <a:p>
            <a:pPr>
              <a:lnSpc>
                <a:spcPct val="100000"/>
              </a:lnSpc>
              <a:spcBef>
                <a:spcPts val="0"/>
              </a:spcBef>
            </a:pPr>
            <a:endParaRPr lang="en-GB" sz="2000" dirty="0">
              <a:ea typeface="+mn-lt"/>
              <a:cs typeface="+mn-lt"/>
            </a:endParaRPr>
          </a:p>
          <a:p>
            <a:pPr>
              <a:lnSpc>
                <a:spcPct val="100000"/>
              </a:lnSpc>
              <a:spcBef>
                <a:spcPts val="0"/>
              </a:spcBef>
            </a:pPr>
            <a:r>
              <a:rPr lang="en-GB" sz="2000" dirty="0">
                <a:ea typeface="+mn-lt"/>
                <a:cs typeface="+mn-lt"/>
              </a:rPr>
              <a:t>Have you ever chatted with someone you did not know in real life? What kinds of things did you talk about? </a:t>
            </a:r>
            <a:endParaRPr lang="en-US" sz="2000" dirty="0">
              <a:ea typeface="+mn-lt"/>
              <a:cs typeface="+mn-lt"/>
            </a:endParaRPr>
          </a:p>
          <a:p>
            <a:pPr>
              <a:lnSpc>
                <a:spcPct val="100000"/>
              </a:lnSpc>
              <a:spcBef>
                <a:spcPts val="0"/>
              </a:spcBef>
            </a:pPr>
            <a:endParaRPr lang="en-GB" sz="2000" dirty="0">
              <a:ea typeface="+mn-lt"/>
              <a:cs typeface="+mn-lt"/>
            </a:endParaRPr>
          </a:p>
          <a:p>
            <a:pPr>
              <a:lnSpc>
                <a:spcPct val="100000"/>
              </a:lnSpc>
              <a:spcBef>
                <a:spcPts val="0"/>
              </a:spcBef>
            </a:pPr>
            <a:r>
              <a:rPr lang="en-GB" sz="2000" dirty="0">
                <a:ea typeface="+mn-lt"/>
                <a:cs typeface="+mn-lt"/>
              </a:rPr>
              <a:t>Do you know how to block others in chat rooms and Instant Messenger? Can you show me how to do this? </a:t>
            </a:r>
            <a:endParaRPr lang="en-US" sz="2000" dirty="0">
              <a:ea typeface="+mn-lt"/>
              <a:cs typeface="+mn-lt"/>
            </a:endParaRPr>
          </a:p>
          <a:p>
            <a:pPr>
              <a:lnSpc>
                <a:spcPct val="100000"/>
              </a:lnSpc>
              <a:spcBef>
                <a:spcPts val="0"/>
              </a:spcBef>
            </a:pPr>
            <a:endParaRPr lang="en-GB" sz="2000" dirty="0">
              <a:ea typeface="+mn-lt"/>
              <a:cs typeface="+mn-lt"/>
            </a:endParaRPr>
          </a:p>
          <a:p>
            <a:pPr>
              <a:lnSpc>
                <a:spcPct val="100000"/>
              </a:lnSpc>
              <a:spcBef>
                <a:spcPts val="0"/>
              </a:spcBef>
            </a:pPr>
            <a:r>
              <a:rPr lang="en-GB" sz="2000" dirty="0">
                <a:ea typeface="+mn-lt"/>
                <a:cs typeface="+mn-lt"/>
              </a:rPr>
              <a:t>Go to </a:t>
            </a:r>
            <a:r>
              <a:rPr lang="en-GB" sz="2000" dirty="0">
                <a:ea typeface="+mn-lt"/>
                <a:cs typeface="+mn-lt"/>
                <a:hlinkClick r:id="rId2"/>
              </a:rPr>
              <a:t>http://www.netsmartz.org/InternetSafety</a:t>
            </a:r>
            <a:r>
              <a:rPr lang="en-GB" sz="2000" dirty="0">
                <a:ea typeface="+mn-lt"/>
                <a:cs typeface="+mn-lt"/>
              </a:rPr>
              <a:t> for further examples.</a:t>
            </a:r>
            <a:endParaRPr lang="en-US" sz="2000" dirty="0">
              <a:ea typeface="+mn-lt"/>
              <a:cs typeface="+mn-lt"/>
            </a:endParaRP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4343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9998240" cy="1339940"/>
          </a:xfrm>
        </p:spPr>
        <p:txBody>
          <a:bodyPr>
            <a:normAutofit/>
          </a:bodyPr>
          <a:lstStyle/>
          <a:p>
            <a:r>
              <a:rPr lang="en-GB" sz="4200" b="1" dirty="0">
                <a:latin typeface="Ebrima"/>
                <a:ea typeface="Ebrima"/>
                <a:cs typeface="Ebrima"/>
              </a:rPr>
              <a:t>What to do if your child sees inappropriate material online</a:t>
            </a:r>
            <a:endParaRPr lang="en-US" dirty="0"/>
          </a:p>
        </p:txBody>
      </p:sp>
      <p:sp>
        <p:nvSpPr>
          <p:cNvPr id="3" name="Content Placeholder 2"/>
          <p:cNvSpPr>
            <a:spLocks noGrp="1"/>
          </p:cNvSpPr>
          <p:nvPr>
            <p:ph idx="1"/>
          </p:nvPr>
        </p:nvSpPr>
        <p:spPr>
          <a:xfrm>
            <a:off x="705852" y="2238956"/>
            <a:ext cx="10638488" cy="4336961"/>
          </a:xfrm>
          <a:solidFill>
            <a:schemeClr val="accent1">
              <a:lumMod val="20000"/>
              <a:lumOff val="80000"/>
            </a:schemeClr>
          </a:solidFill>
        </p:spPr>
        <p:txBody>
          <a:bodyPr lIns="144000" anchor="ctr" anchorCtr="0">
            <a:normAutofit/>
          </a:bodyPr>
          <a:lstStyle/>
          <a:p>
            <a:pPr>
              <a:lnSpc>
                <a:spcPct val="100000"/>
              </a:lnSpc>
              <a:spcBef>
                <a:spcPts val="0"/>
              </a:spcBef>
            </a:pPr>
            <a:r>
              <a:rPr lang="en-GB" sz="2400" dirty="0">
                <a:ea typeface="+mn-lt"/>
                <a:cs typeface="+mn-lt"/>
              </a:rPr>
              <a:t>Don’t overreact if your child tells you about something they have seen. You might feel shocked and angry but by dealing with it calmly your child will know they can turn to you again. </a:t>
            </a:r>
            <a:endParaRPr lang="en-US" sz="2400" dirty="0">
              <a:ea typeface="+mn-lt"/>
              <a:cs typeface="+mn-lt"/>
            </a:endParaRPr>
          </a:p>
          <a:p>
            <a:pPr>
              <a:lnSpc>
                <a:spcPct val="100000"/>
              </a:lnSpc>
              <a:spcBef>
                <a:spcPts val="0"/>
              </a:spcBef>
            </a:pPr>
            <a:endParaRPr lang="en-GB" sz="2400" dirty="0">
              <a:ea typeface="+mn-lt"/>
              <a:cs typeface="+mn-lt"/>
            </a:endParaRPr>
          </a:p>
          <a:p>
            <a:pPr>
              <a:lnSpc>
                <a:spcPct val="100000"/>
              </a:lnSpc>
              <a:spcBef>
                <a:spcPts val="0"/>
              </a:spcBef>
            </a:pPr>
            <a:r>
              <a:rPr lang="en-GB" sz="2400" dirty="0">
                <a:ea typeface="+mn-lt"/>
                <a:cs typeface="+mn-lt"/>
              </a:rPr>
              <a:t>ALWAYS keep records of abusive messaging. </a:t>
            </a:r>
            <a:endParaRPr lang="en-US" sz="2400" dirty="0">
              <a:ea typeface="+mn-lt"/>
              <a:cs typeface="+mn-lt"/>
            </a:endParaRPr>
          </a:p>
          <a:p>
            <a:pPr>
              <a:lnSpc>
                <a:spcPct val="100000"/>
              </a:lnSpc>
              <a:spcBef>
                <a:spcPts val="0"/>
              </a:spcBef>
            </a:pPr>
            <a:endParaRPr lang="en-GB" sz="2400" dirty="0">
              <a:ea typeface="+mn-lt"/>
              <a:cs typeface="+mn-lt"/>
            </a:endParaRPr>
          </a:p>
          <a:p>
            <a:pPr>
              <a:lnSpc>
                <a:spcPct val="100000"/>
              </a:lnSpc>
              <a:spcBef>
                <a:spcPts val="0"/>
              </a:spcBef>
            </a:pPr>
            <a:r>
              <a:rPr lang="en-GB" sz="2400" dirty="0">
                <a:ea typeface="+mn-lt"/>
                <a:cs typeface="+mn-lt"/>
              </a:rPr>
              <a:t>Report abusive or inappropriate behaviour to the website and if serious, to the police. Keep the school informed too. </a:t>
            </a:r>
            <a:endParaRPr lang="en-US" sz="2400" dirty="0">
              <a:ea typeface="+mn-lt"/>
              <a:cs typeface="+mn-lt"/>
            </a:endParaRPr>
          </a:p>
          <a:p>
            <a:pPr>
              <a:lnSpc>
                <a:spcPct val="100000"/>
              </a:lnSpc>
              <a:spcBef>
                <a:spcPts val="0"/>
              </a:spcBef>
            </a:pPr>
            <a:endParaRPr lang="en-GB" sz="2400" dirty="0">
              <a:ea typeface="+mn-lt"/>
              <a:cs typeface="+mn-lt"/>
            </a:endParaRPr>
          </a:p>
          <a:p>
            <a:pPr>
              <a:lnSpc>
                <a:spcPct val="100000"/>
              </a:lnSpc>
              <a:spcBef>
                <a:spcPts val="0"/>
              </a:spcBef>
            </a:pPr>
            <a:r>
              <a:rPr lang="en-GB" sz="2400" dirty="0">
                <a:ea typeface="+mn-lt"/>
                <a:cs typeface="+mn-lt"/>
              </a:rPr>
              <a:t>If you come across illegal content, such as images of child abuse, you can report this to the Internet Watch Foundation at </a:t>
            </a:r>
            <a:r>
              <a:rPr lang="en-GB" sz="2400" dirty="0">
                <a:ea typeface="+mn-lt"/>
                <a:cs typeface="+mn-lt"/>
                <a:hlinkClick r:id="rId2"/>
              </a:rPr>
              <a:t>www.iwf.org.uk</a:t>
            </a:r>
            <a:endParaRPr lang="en-GB" sz="2400" dirty="0">
              <a:ea typeface="+mn-lt"/>
              <a:cs typeface="+mn-lt"/>
            </a:endParaRP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808520"/>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47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9998240" cy="1339940"/>
          </a:xfrm>
        </p:spPr>
        <p:txBody>
          <a:bodyPr>
            <a:normAutofit/>
          </a:bodyPr>
          <a:lstStyle/>
          <a:p>
            <a:r>
              <a:rPr lang="en-GB" sz="4200" b="1" dirty="0">
                <a:latin typeface="Ebrima"/>
                <a:ea typeface="Ebrima"/>
                <a:cs typeface="Ebrima"/>
              </a:rPr>
              <a:t>Be a trusted adult</a:t>
            </a:r>
            <a:endParaRPr lang="en-US" dirty="0"/>
          </a:p>
        </p:txBody>
      </p:sp>
      <p:sp>
        <p:nvSpPr>
          <p:cNvPr id="3" name="Content Placeholder 2"/>
          <p:cNvSpPr>
            <a:spLocks noGrp="1"/>
          </p:cNvSpPr>
          <p:nvPr>
            <p:ph idx="1"/>
          </p:nvPr>
        </p:nvSpPr>
        <p:spPr>
          <a:xfrm>
            <a:off x="705852" y="2238956"/>
            <a:ext cx="10638488" cy="4336961"/>
          </a:xfrm>
          <a:solidFill>
            <a:schemeClr val="accent1">
              <a:lumMod val="20000"/>
              <a:lumOff val="80000"/>
            </a:schemeClr>
          </a:solidFill>
        </p:spPr>
        <p:txBody>
          <a:bodyPr lIns="144000" anchor="ctr" anchorCtr="0">
            <a:normAutofit/>
          </a:bodyPr>
          <a:lstStyle/>
          <a:p>
            <a:pPr marL="0" indent="0">
              <a:lnSpc>
                <a:spcPct val="100000"/>
              </a:lnSpc>
              <a:spcBef>
                <a:spcPts val="0"/>
              </a:spcBef>
              <a:buNone/>
            </a:pPr>
            <a:endParaRPr lang="en-GB" sz="2400" dirty="0">
              <a:ea typeface="+mn-lt"/>
              <a:cs typeface="+mn-lt"/>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808520"/>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B3CA0B2C-7F0C-40C1-AD1B-7B3DBF5AC020}"/>
              </a:ext>
            </a:extLst>
          </p:cNvPr>
          <p:cNvPicPr>
            <a:picLocks noChangeAspect="1"/>
          </p:cNvPicPr>
          <p:nvPr/>
        </p:nvPicPr>
        <p:blipFill rotWithShape="1">
          <a:blip r:embed="rId3"/>
          <a:srcRect t="13772"/>
          <a:stretch/>
        </p:blipFill>
        <p:spPr>
          <a:xfrm>
            <a:off x="2001139" y="2419539"/>
            <a:ext cx="8047914" cy="3975794"/>
          </a:xfrm>
          <a:prstGeom prst="rect">
            <a:avLst/>
          </a:prstGeom>
        </p:spPr>
      </p:pic>
    </p:spTree>
    <p:extLst>
      <p:ext uri="{BB962C8B-B14F-4D97-AF65-F5344CB8AC3E}">
        <p14:creationId xmlns:p14="http://schemas.microsoft.com/office/powerpoint/2010/main" val="370939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Useful Websites</a:t>
            </a:r>
            <a:endParaRPr lang="en-US" dirty="0"/>
          </a:p>
        </p:txBody>
      </p:sp>
      <p:sp>
        <p:nvSpPr>
          <p:cNvPr id="3" name="Content Placeholder 2"/>
          <p:cNvSpPr>
            <a:spLocks noGrp="1"/>
          </p:cNvSpPr>
          <p:nvPr>
            <p:ph idx="1"/>
          </p:nvPr>
        </p:nvSpPr>
        <p:spPr>
          <a:xfrm>
            <a:off x="705852" y="1865145"/>
            <a:ext cx="10638488" cy="4710772"/>
          </a:xfrm>
          <a:solidFill>
            <a:schemeClr val="accent1">
              <a:lumMod val="20000"/>
              <a:lumOff val="80000"/>
            </a:schemeClr>
          </a:solidFill>
        </p:spPr>
        <p:txBody>
          <a:bodyPr lIns="144000" anchor="ctr" anchorCtr="0">
            <a:normAutofit/>
          </a:bodyPr>
          <a:lstStyle/>
          <a:p>
            <a:pPr>
              <a:lnSpc>
                <a:spcPct val="100000"/>
              </a:lnSpc>
              <a:spcBef>
                <a:spcPts val="0"/>
              </a:spcBef>
            </a:pPr>
            <a:r>
              <a:rPr lang="en-GB" sz="2400" dirty="0">
                <a:ea typeface="+mn-lt"/>
                <a:cs typeface="+mn-lt"/>
                <a:hlinkClick r:id="rId2"/>
              </a:rPr>
              <a:t>https://www.thinkuknow.co.uk/parents/</a:t>
            </a:r>
            <a:r>
              <a:rPr lang="en-GB" sz="2400" dirty="0">
                <a:ea typeface="+mn-lt"/>
                <a:cs typeface="+mn-lt"/>
              </a:rPr>
              <a:t> </a:t>
            </a:r>
            <a:endParaRPr lang="en-US" sz="2400">
              <a:ea typeface="+mn-lt"/>
              <a:cs typeface="+mn-lt"/>
            </a:endParaRPr>
          </a:p>
          <a:p>
            <a:pPr>
              <a:lnSpc>
                <a:spcPct val="100000"/>
              </a:lnSpc>
              <a:spcBef>
                <a:spcPts val="0"/>
              </a:spcBef>
            </a:pPr>
            <a:endParaRPr lang="en-GB" sz="2400" dirty="0">
              <a:ea typeface="+mn-lt"/>
              <a:cs typeface="+mn-lt"/>
            </a:endParaRPr>
          </a:p>
          <a:p>
            <a:pPr>
              <a:lnSpc>
                <a:spcPct val="100000"/>
              </a:lnSpc>
              <a:spcBef>
                <a:spcPts val="0"/>
              </a:spcBef>
            </a:pPr>
            <a:r>
              <a:rPr lang="en-GB" sz="2400" dirty="0">
                <a:ea typeface="+mn-lt"/>
                <a:cs typeface="+mn-lt"/>
                <a:hlinkClick r:id="rId3"/>
              </a:rPr>
              <a:t>http://www.saferinternet.org.uk/advice-andresources/parents-and-carers</a:t>
            </a:r>
            <a:r>
              <a:rPr lang="en-GB" sz="2400" dirty="0">
                <a:ea typeface="+mn-lt"/>
                <a:cs typeface="+mn-lt"/>
              </a:rPr>
              <a:t> </a:t>
            </a:r>
            <a:endParaRPr lang="en-US" sz="2400">
              <a:ea typeface="+mn-lt"/>
              <a:cs typeface="+mn-lt"/>
            </a:endParaRPr>
          </a:p>
          <a:p>
            <a:pPr>
              <a:lnSpc>
                <a:spcPct val="100000"/>
              </a:lnSpc>
              <a:spcBef>
                <a:spcPts val="0"/>
              </a:spcBef>
            </a:pPr>
            <a:endParaRPr lang="en-GB" sz="2400" dirty="0">
              <a:ea typeface="+mn-lt"/>
              <a:cs typeface="+mn-lt"/>
            </a:endParaRPr>
          </a:p>
          <a:p>
            <a:pPr>
              <a:lnSpc>
                <a:spcPct val="100000"/>
              </a:lnSpc>
              <a:spcBef>
                <a:spcPts val="0"/>
              </a:spcBef>
            </a:pPr>
            <a:r>
              <a:rPr lang="en-GB" sz="2400" dirty="0">
                <a:ea typeface="+mn-lt"/>
                <a:cs typeface="+mn-lt"/>
                <a:hlinkClick r:id="rId4"/>
              </a:rPr>
              <a:t>http://www.childnet.com/parents-and-carers</a:t>
            </a:r>
            <a:r>
              <a:rPr lang="en-GB" sz="2400" dirty="0">
                <a:ea typeface="+mn-lt"/>
                <a:cs typeface="+mn-lt"/>
              </a:rPr>
              <a:t> </a:t>
            </a:r>
            <a:endParaRPr lang="en-US" sz="2400">
              <a:ea typeface="+mn-lt"/>
              <a:cs typeface="+mn-lt"/>
            </a:endParaRPr>
          </a:p>
          <a:p>
            <a:pPr>
              <a:lnSpc>
                <a:spcPct val="100000"/>
              </a:lnSpc>
              <a:spcBef>
                <a:spcPts val="0"/>
              </a:spcBef>
            </a:pPr>
            <a:endParaRPr lang="en-GB" sz="2400" dirty="0">
              <a:ea typeface="+mn-lt"/>
              <a:cs typeface="+mn-lt"/>
            </a:endParaRPr>
          </a:p>
          <a:p>
            <a:pPr>
              <a:lnSpc>
                <a:spcPct val="100000"/>
              </a:lnSpc>
              <a:spcBef>
                <a:spcPts val="0"/>
              </a:spcBef>
            </a:pPr>
            <a:r>
              <a:rPr lang="en-GB" sz="2400" dirty="0">
                <a:ea typeface="+mn-lt"/>
                <a:cs typeface="+mn-lt"/>
                <a:hlinkClick r:id="rId5"/>
              </a:rPr>
              <a:t>https://www.nspcc.org.uk/preventing-abuse/keeping-childrensafe/online-safety/</a:t>
            </a:r>
            <a:r>
              <a:rPr lang="en-GB" sz="2400" dirty="0">
                <a:ea typeface="+mn-lt"/>
                <a:cs typeface="+mn-lt"/>
              </a:rPr>
              <a:t> </a:t>
            </a:r>
            <a:endParaRPr lang="en-US" sz="2400">
              <a:ea typeface="+mn-lt"/>
              <a:cs typeface="+mn-lt"/>
            </a:endParaRPr>
          </a:p>
          <a:p>
            <a:pPr>
              <a:lnSpc>
                <a:spcPct val="100000"/>
              </a:lnSpc>
              <a:spcBef>
                <a:spcPts val="0"/>
              </a:spcBef>
            </a:pPr>
            <a:endParaRPr lang="en-GB" sz="2400" dirty="0">
              <a:ea typeface="+mn-lt"/>
              <a:cs typeface="+mn-lt"/>
            </a:endParaRPr>
          </a:p>
          <a:p>
            <a:pPr>
              <a:lnSpc>
                <a:spcPct val="100000"/>
              </a:lnSpc>
              <a:spcBef>
                <a:spcPts val="0"/>
              </a:spcBef>
            </a:pPr>
            <a:r>
              <a:rPr lang="en-GB" sz="2400" dirty="0">
                <a:ea typeface="+mn-lt"/>
                <a:cs typeface="+mn-lt"/>
                <a:hlinkClick r:id="rId6"/>
              </a:rPr>
              <a:t>http://www.kidsmart.org.uk/parents</a:t>
            </a:r>
            <a:r>
              <a:rPr lang="en-GB" sz="2400" dirty="0">
                <a:ea typeface="+mn-lt"/>
                <a:cs typeface="+mn-lt"/>
              </a:rPr>
              <a:t> </a:t>
            </a:r>
            <a:endParaRPr lang="en-US" sz="2400">
              <a:ea typeface="+mn-lt"/>
              <a:cs typeface="+mn-lt"/>
            </a:endParaRPr>
          </a:p>
          <a:p>
            <a:pPr>
              <a:lnSpc>
                <a:spcPct val="100000"/>
              </a:lnSpc>
              <a:spcBef>
                <a:spcPts val="0"/>
              </a:spcBef>
            </a:pPr>
            <a:endParaRPr lang="en-GB" sz="2400" dirty="0">
              <a:ea typeface="+mn-lt"/>
              <a:cs typeface="+mn-lt"/>
            </a:endParaRPr>
          </a:p>
          <a:p>
            <a:pPr>
              <a:lnSpc>
                <a:spcPct val="100000"/>
              </a:lnSpc>
              <a:spcBef>
                <a:spcPts val="0"/>
              </a:spcBef>
            </a:pPr>
            <a:r>
              <a:rPr lang="en-GB" sz="2400" dirty="0">
                <a:ea typeface="+mn-lt"/>
                <a:cs typeface="+mn-lt"/>
                <a:hlinkClick r:id="rId7"/>
              </a:rPr>
              <a:t>http://www.netsmartz.org/Parents</a:t>
            </a:r>
            <a:endParaRPr lang="en-US" sz="2400">
              <a:ea typeface="+mn-lt"/>
              <a:cs typeface="+mn-lt"/>
            </a:endParaRPr>
          </a:p>
        </p:txBody>
      </p:sp>
      <p:pic>
        <p:nvPicPr>
          <p:cNvPr id="4" name="Picture 3"/>
          <p:cNvPicPr/>
          <p:nvPr/>
        </p:nvPicPr>
        <p:blipFill>
          <a:blip r:embed="rId8">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086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pic>
        <p:nvPicPr>
          <p:cNvPr id="1026" name="Picture 2" descr="Support for Librarians - Westbu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350" y="1267326"/>
            <a:ext cx="9620250" cy="4810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75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Aims</a:t>
            </a:r>
            <a:endParaRPr lang="en-US" dirty="0"/>
          </a:p>
        </p:txBody>
      </p:sp>
      <p:sp>
        <p:nvSpPr>
          <p:cNvPr id="3" name="Content Placeholder 2"/>
          <p:cNvSpPr>
            <a:spLocks noGrp="1"/>
          </p:cNvSpPr>
          <p:nvPr>
            <p:ph idx="1"/>
          </p:nvPr>
        </p:nvSpPr>
        <p:spPr>
          <a:xfrm>
            <a:off x="705852" y="1979445"/>
            <a:ext cx="10162016" cy="4459546"/>
          </a:xfrm>
          <a:solidFill>
            <a:schemeClr val="accent1">
              <a:lumMod val="20000"/>
              <a:lumOff val="80000"/>
            </a:schemeClr>
          </a:solidFill>
        </p:spPr>
        <p:txBody>
          <a:bodyPr lIns="144000" anchor="ctr" anchorCtr="0">
            <a:normAutofit/>
          </a:bodyPr>
          <a:lstStyle/>
          <a:p>
            <a:pPr>
              <a:lnSpc>
                <a:spcPct val="100000"/>
              </a:lnSpc>
              <a:spcBef>
                <a:spcPts val="0"/>
              </a:spcBef>
              <a:spcAft>
                <a:spcPts val="600"/>
              </a:spcAft>
              <a:buFont typeface="Arial" panose="05000000000000000000" pitchFamily="2" charset="2"/>
              <a:buChar char="•"/>
            </a:pPr>
            <a:r>
              <a:rPr lang="en-GB" sz="3200" dirty="0">
                <a:ea typeface="+mn-lt"/>
                <a:cs typeface="+mn-lt"/>
              </a:rPr>
              <a:t>E-safety in the Computing Curriculum </a:t>
            </a:r>
            <a:endParaRPr lang="en-US" sz="3200" dirty="0">
              <a:ea typeface="+mn-lt"/>
              <a:cs typeface="+mn-lt"/>
            </a:endParaRPr>
          </a:p>
          <a:p>
            <a:pPr>
              <a:lnSpc>
                <a:spcPct val="100000"/>
              </a:lnSpc>
              <a:spcBef>
                <a:spcPts val="0"/>
              </a:spcBef>
              <a:spcAft>
                <a:spcPts val="600"/>
              </a:spcAft>
              <a:buFont typeface="Arial" panose="05000000000000000000" pitchFamily="2" charset="2"/>
              <a:buChar char="•"/>
            </a:pPr>
            <a:r>
              <a:rPr lang="en-GB" sz="3200" dirty="0">
                <a:ea typeface="+mn-lt"/>
                <a:cs typeface="+mn-lt"/>
              </a:rPr>
              <a:t>Reflect on the potential risks of internet use for children </a:t>
            </a:r>
            <a:endParaRPr lang="en-US" sz="3200" dirty="0">
              <a:ea typeface="+mn-lt"/>
              <a:cs typeface="+mn-lt"/>
            </a:endParaRPr>
          </a:p>
          <a:p>
            <a:pPr>
              <a:lnSpc>
                <a:spcPct val="100000"/>
              </a:lnSpc>
              <a:spcBef>
                <a:spcPts val="0"/>
              </a:spcBef>
              <a:spcAft>
                <a:spcPts val="600"/>
              </a:spcAft>
              <a:buFont typeface="Arial" panose="05000000000000000000" pitchFamily="2" charset="2"/>
              <a:buChar char="•"/>
            </a:pPr>
            <a:r>
              <a:rPr lang="en-GB" sz="3200" dirty="0">
                <a:ea typeface="+mn-lt"/>
                <a:cs typeface="+mn-lt"/>
              </a:rPr>
              <a:t>Be aware of the importance of communication with children about the time they spend online</a:t>
            </a:r>
          </a:p>
          <a:p>
            <a:pPr>
              <a:lnSpc>
                <a:spcPct val="100000"/>
              </a:lnSpc>
              <a:spcBef>
                <a:spcPts val="0"/>
              </a:spcBef>
              <a:spcAft>
                <a:spcPts val="600"/>
              </a:spcAft>
              <a:buFont typeface="Arial" panose="05000000000000000000" pitchFamily="2" charset="2"/>
              <a:buChar char="•"/>
            </a:pPr>
            <a:r>
              <a:rPr lang="en-GB" sz="3200" dirty="0">
                <a:ea typeface="+mn-lt"/>
                <a:cs typeface="+mn-lt"/>
              </a:rPr>
              <a:t>Understand how to find out about setting up parental controls on home and mobile devices</a:t>
            </a:r>
          </a:p>
          <a:p>
            <a:pPr>
              <a:lnSpc>
                <a:spcPct val="100000"/>
              </a:lnSpc>
              <a:spcBef>
                <a:spcPts val="0"/>
              </a:spcBef>
              <a:spcAft>
                <a:spcPts val="600"/>
              </a:spcAft>
              <a:buFont typeface="Arial" panose="05000000000000000000" pitchFamily="2" charset="2"/>
              <a:buChar char="•"/>
            </a:pPr>
            <a:r>
              <a:rPr lang="en-GB" sz="3200" dirty="0">
                <a:ea typeface="+mn-lt"/>
                <a:cs typeface="+mn-lt"/>
              </a:rPr>
              <a:t>Know what to do if your child encounters problems online</a:t>
            </a:r>
            <a:endParaRPr lang="en-US" sz="3200" dirty="0">
              <a:ea typeface="+mn-lt"/>
              <a:cs typeface="+mn-lt"/>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1778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altLang="en-US" sz="4200" b="1" dirty="0">
                <a:latin typeface="Ebrima"/>
                <a:ea typeface="Ebrima"/>
                <a:cs typeface="Ebrima"/>
              </a:rPr>
              <a:t>Statistics</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3" name="Content Placeholder 2">
            <a:extLst>
              <a:ext uri="{FF2B5EF4-FFF2-40B4-BE49-F238E27FC236}">
                <a16:creationId xmlns:a16="http://schemas.microsoft.com/office/drawing/2014/main" id="{248D5CF5-F565-E413-E167-FB395EB118E5}"/>
              </a:ext>
            </a:extLst>
          </p:cNvPr>
          <p:cNvSpPr>
            <a:spLocks noGrp="1"/>
          </p:cNvSpPr>
          <p:nvPr>
            <p:ph idx="1"/>
          </p:nvPr>
        </p:nvSpPr>
        <p:spPr>
          <a:xfrm>
            <a:off x="705852" y="1979445"/>
            <a:ext cx="10164035" cy="4150055"/>
          </a:xfrm>
          <a:solidFill>
            <a:schemeClr val="accent1">
              <a:lumMod val="20000"/>
              <a:lumOff val="80000"/>
            </a:schemeClr>
          </a:solidFill>
        </p:spPr>
        <p:txBody>
          <a:bodyPr lIns="144000" anchor="ctr" anchorCtr="0">
            <a:normAutofit/>
          </a:bodyPr>
          <a:lstStyle/>
          <a:p>
            <a:pPr marL="285750" indent="-285750">
              <a:lnSpc>
                <a:spcPct val="100000"/>
              </a:lnSpc>
              <a:spcBef>
                <a:spcPts val="0"/>
              </a:spcBef>
              <a:spcAft>
                <a:spcPts val="600"/>
              </a:spcAft>
              <a:buFont typeface="Arial,Sans-Serif" panose="05000000000000000000" pitchFamily="2" charset="2"/>
              <a:buChar char="•"/>
            </a:pPr>
            <a:r>
              <a:rPr lang="en-GB" sz="3200" dirty="0">
                <a:ea typeface="+mn-lt"/>
                <a:cs typeface="+mn-lt"/>
              </a:rPr>
              <a:t>One in three children are internet users </a:t>
            </a:r>
            <a:endParaRPr lang="en-US" sz="3200" dirty="0">
              <a:ea typeface="+mn-lt"/>
              <a:cs typeface="+mn-lt"/>
            </a:endParaRPr>
          </a:p>
          <a:p>
            <a:pPr marL="285750" indent="-285750">
              <a:lnSpc>
                <a:spcPct val="100000"/>
              </a:lnSpc>
              <a:spcBef>
                <a:spcPts val="0"/>
              </a:spcBef>
              <a:spcAft>
                <a:spcPts val="600"/>
              </a:spcAft>
              <a:buFont typeface="Arial,Sans-Serif" panose="05000000000000000000" pitchFamily="2" charset="2"/>
              <a:buChar char="•"/>
            </a:pPr>
            <a:r>
              <a:rPr lang="en-GB" sz="3200" dirty="0">
                <a:ea typeface="+mn-lt"/>
                <a:cs typeface="+mn-lt"/>
              </a:rPr>
              <a:t>Almost one in four of 8-11 year olds and three in four 12-15 year olds has a social media profiles </a:t>
            </a:r>
            <a:endParaRPr lang="en-US" sz="3200" dirty="0">
              <a:ea typeface="+mn-lt"/>
              <a:cs typeface="+mn-lt"/>
            </a:endParaRPr>
          </a:p>
          <a:p>
            <a:pPr marL="285750" indent="-285750">
              <a:lnSpc>
                <a:spcPct val="100000"/>
              </a:lnSpc>
              <a:spcBef>
                <a:spcPts val="0"/>
              </a:spcBef>
              <a:spcAft>
                <a:spcPts val="600"/>
              </a:spcAft>
              <a:buFont typeface="Arial,Sans-Serif" panose="05000000000000000000" pitchFamily="2" charset="2"/>
              <a:buChar char="•"/>
            </a:pPr>
            <a:r>
              <a:rPr lang="en-GB" sz="3200" dirty="0">
                <a:ea typeface="+mn-lt"/>
                <a:cs typeface="+mn-lt"/>
              </a:rPr>
              <a:t>One in four children has experienced something upsetting on a social networking site </a:t>
            </a:r>
            <a:endParaRPr lang="en-US" sz="3200" dirty="0">
              <a:ea typeface="+mn-lt"/>
              <a:cs typeface="+mn-lt"/>
            </a:endParaRPr>
          </a:p>
          <a:p>
            <a:pPr marL="285750" indent="-285750">
              <a:lnSpc>
                <a:spcPct val="100000"/>
              </a:lnSpc>
              <a:spcBef>
                <a:spcPts val="0"/>
              </a:spcBef>
              <a:spcAft>
                <a:spcPts val="600"/>
              </a:spcAft>
              <a:buFont typeface="Arial,Sans-Serif" panose="05000000000000000000" pitchFamily="2" charset="2"/>
              <a:buChar char="•"/>
            </a:pPr>
            <a:r>
              <a:rPr lang="en-GB" sz="3200" dirty="0">
                <a:ea typeface="+mn-lt"/>
                <a:cs typeface="+mn-lt"/>
              </a:rPr>
              <a:t>One in eight children have been bullied on social media</a:t>
            </a:r>
            <a:endParaRPr lang="en-GB" sz="3200" dirty="0">
              <a:cs typeface="Calibri" panose="020F0502020204030204"/>
            </a:endParaRPr>
          </a:p>
        </p:txBody>
      </p:sp>
    </p:spTree>
    <p:extLst>
      <p:ext uri="{BB962C8B-B14F-4D97-AF65-F5344CB8AC3E}">
        <p14:creationId xmlns:p14="http://schemas.microsoft.com/office/powerpoint/2010/main" val="25139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Age Restrictions</a:t>
            </a:r>
            <a:endParaRPr lang="en-US" dirty="0"/>
          </a:p>
        </p:txBody>
      </p:sp>
      <p:sp>
        <p:nvSpPr>
          <p:cNvPr id="3" name="Content Placeholder 2"/>
          <p:cNvSpPr>
            <a:spLocks noGrp="1"/>
          </p:cNvSpPr>
          <p:nvPr>
            <p:ph idx="1"/>
          </p:nvPr>
        </p:nvSpPr>
        <p:spPr>
          <a:xfrm>
            <a:off x="705852" y="2095183"/>
            <a:ext cx="10164034" cy="3833752"/>
          </a:xfrm>
          <a:solidFill>
            <a:schemeClr val="accent1">
              <a:lumMod val="20000"/>
              <a:lumOff val="80000"/>
            </a:schemeClr>
          </a:solidFill>
        </p:spPr>
        <p:txBody>
          <a:bodyPr lIns="144000" anchor="ctr" anchorCtr="0">
            <a:normAutofit/>
          </a:bodyPr>
          <a:lstStyle/>
          <a:p>
            <a:pPr>
              <a:lnSpc>
                <a:spcPct val="100000"/>
              </a:lnSpc>
              <a:spcBef>
                <a:spcPts val="0"/>
              </a:spcBef>
              <a:buFont typeface="Arial" panose="05000000000000000000" pitchFamily="2" charset="2"/>
              <a:buChar char="•"/>
            </a:pPr>
            <a:r>
              <a:rPr lang="en-GB" sz="3600" dirty="0">
                <a:ea typeface="+mn-lt"/>
                <a:cs typeface="+mn-lt"/>
              </a:rPr>
              <a:t>The minimum age for a Facebook account is 13 </a:t>
            </a:r>
            <a:endParaRPr lang="en-US" sz="3600" dirty="0">
              <a:ea typeface="+mn-lt"/>
              <a:cs typeface="+mn-lt"/>
            </a:endParaRPr>
          </a:p>
          <a:p>
            <a:pPr>
              <a:lnSpc>
                <a:spcPct val="100000"/>
              </a:lnSpc>
              <a:spcBef>
                <a:spcPts val="0"/>
              </a:spcBef>
              <a:buFont typeface="Arial" panose="05000000000000000000" pitchFamily="2" charset="2"/>
              <a:buChar char="•"/>
            </a:pPr>
            <a:r>
              <a:rPr lang="en-GB" sz="3600" dirty="0">
                <a:ea typeface="+mn-lt"/>
                <a:cs typeface="+mn-lt"/>
              </a:rPr>
              <a:t>The minimum age for an Instagram account is 13 </a:t>
            </a:r>
            <a:endParaRPr lang="en-US" sz="3600" dirty="0">
              <a:ea typeface="+mn-lt"/>
              <a:cs typeface="+mn-lt"/>
            </a:endParaRPr>
          </a:p>
          <a:p>
            <a:pPr>
              <a:lnSpc>
                <a:spcPct val="100000"/>
              </a:lnSpc>
              <a:spcBef>
                <a:spcPts val="0"/>
              </a:spcBef>
              <a:buFont typeface="Arial" panose="05000000000000000000" pitchFamily="2" charset="2"/>
              <a:buChar char="•"/>
            </a:pPr>
            <a:r>
              <a:rPr lang="en-GB" sz="3600" dirty="0">
                <a:ea typeface="+mn-lt"/>
                <a:cs typeface="+mn-lt"/>
              </a:rPr>
              <a:t>The minimum age to play ‘Fortnite’ is 12 </a:t>
            </a:r>
            <a:endParaRPr lang="en-US" sz="3600" dirty="0">
              <a:ea typeface="+mn-lt"/>
              <a:cs typeface="+mn-lt"/>
            </a:endParaRPr>
          </a:p>
          <a:p>
            <a:pPr marL="0" indent="0">
              <a:lnSpc>
                <a:spcPct val="100000"/>
              </a:lnSpc>
              <a:spcBef>
                <a:spcPts val="0"/>
              </a:spcBef>
              <a:buNone/>
            </a:pPr>
            <a:endParaRPr lang="en-GB" sz="3600" dirty="0">
              <a:ea typeface="+mn-lt"/>
              <a:cs typeface="+mn-lt"/>
            </a:endParaRPr>
          </a:p>
          <a:p>
            <a:pPr marL="0" indent="0">
              <a:lnSpc>
                <a:spcPct val="100000"/>
              </a:lnSpc>
              <a:spcBef>
                <a:spcPts val="0"/>
              </a:spcBef>
              <a:buNone/>
            </a:pPr>
            <a:r>
              <a:rPr lang="en-GB" sz="3000" dirty="0">
                <a:ea typeface="+mn-lt"/>
                <a:cs typeface="+mn-lt"/>
                <a:hlinkClick r:id="rId2"/>
              </a:rPr>
              <a:t>https://www.sporcle.com/games/BoggelTeam/doubletap</a:t>
            </a:r>
            <a:r>
              <a:rPr lang="en-GB" sz="3000" dirty="0">
                <a:ea typeface="+mn-lt"/>
                <a:cs typeface="+mn-lt"/>
              </a:rPr>
              <a:t>  </a:t>
            </a:r>
            <a:endParaRPr lang="en-US" sz="3000">
              <a:ea typeface="+mn-lt"/>
              <a:cs typeface="+mn-lt"/>
            </a:endParaRPr>
          </a:p>
          <a:p>
            <a:pPr marL="0" indent="0">
              <a:lnSpc>
                <a:spcPct val="100000"/>
              </a:lnSpc>
              <a:spcBef>
                <a:spcPts val="0"/>
              </a:spcBef>
              <a:buNone/>
            </a:pPr>
            <a:r>
              <a:rPr lang="en-GB" sz="3000" dirty="0">
                <a:ea typeface="+mn-lt"/>
                <a:cs typeface="+mn-lt"/>
                <a:hlinkClick r:id="rId3"/>
              </a:rPr>
              <a:t>https://kidshealth.org/en/parents/social-media-smarts.html</a:t>
            </a:r>
            <a:r>
              <a:rPr lang="en-GB" sz="3000" dirty="0">
                <a:ea typeface="+mn-lt"/>
                <a:cs typeface="+mn-lt"/>
              </a:rPr>
              <a:t> </a:t>
            </a:r>
            <a:endParaRPr lang="en-US" sz="3000">
              <a:ea typeface="+mn-lt"/>
              <a:cs typeface="+mn-lt"/>
            </a:endParaRPr>
          </a:p>
        </p:txBody>
      </p:sp>
      <p:pic>
        <p:nvPicPr>
          <p:cNvPr id="4" name="Picture 3"/>
          <p:cNvPicPr/>
          <p:nvPr/>
        </p:nvPicPr>
        <p:blipFill>
          <a:blip r:embed="rId4">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030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E-Safety in the National Curriculum</a:t>
            </a:r>
            <a:endParaRPr lang="en-GB" sz="4200" b="1" dirty="0">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1"/>
          </p:nvPr>
        </p:nvSpPr>
        <p:spPr>
          <a:xfrm>
            <a:off x="705852" y="1865145"/>
            <a:ext cx="10106526" cy="4078169"/>
          </a:xfrm>
          <a:solidFill>
            <a:schemeClr val="accent1">
              <a:lumMod val="20000"/>
              <a:lumOff val="80000"/>
            </a:schemeClr>
          </a:solidFill>
        </p:spPr>
        <p:txBody>
          <a:bodyPr lIns="144000" anchor="ctr" anchorCtr="0">
            <a:normAutofit fontScale="77500" lnSpcReduction="20000"/>
          </a:bodyPr>
          <a:lstStyle/>
          <a:p>
            <a:pPr marL="0" indent="0">
              <a:lnSpc>
                <a:spcPct val="150000"/>
              </a:lnSpc>
              <a:spcBef>
                <a:spcPts val="0"/>
              </a:spcBef>
              <a:buNone/>
            </a:pPr>
            <a:r>
              <a:rPr lang="en-GB" sz="3200" dirty="0">
                <a:ea typeface="+mn-lt"/>
                <a:cs typeface="+mn-lt"/>
              </a:rPr>
              <a:t>Within the Digital Literacy strand of the Computing Curriculum, by the end of Key Stage 1 pupils should be able to: </a:t>
            </a:r>
            <a:endParaRPr lang="en-US" dirty="0">
              <a:ea typeface="+mn-lt"/>
              <a:cs typeface="+mn-lt"/>
            </a:endParaRPr>
          </a:p>
          <a:p>
            <a:pPr marL="0" indent="0">
              <a:lnSpc>
                <a:spcPct val="150000"/>
              </a:lnSpc>
              <a:spcBef>
                <a:spcPts val="0"/>
              </a:spcBef>
              <a:buNone/>
            </a:pPr>
            <a:endParaRPr lang="en-GB" sz="3200" dirty="0">
              <a:ea typeface="+mn-lt"/>
              <a:cs typeface="+mn-lt"/>
            </a:endParaRPr>
          </a:p>
          <a:p>
            <a:pPr marL="457200" indent="-457200">
              <a:lnSpc>
                <a:spcPct val="150000"/>
              </a:lnSpc>
              <a:spcBef>
                <a:spcPts val="0"/>
              </a:spcBef>
              <a:buFont typeface="Wingdings" panose="020B0604020202020204" pitchFamily="34" charset="0"/>
              <a:buChar char="§"/>
            </a:pPr>
            <a:r>
              <a:rPr lang="en-GB" sz="3200" dirty="0">
                <a:ea typeface="+mn-lt"/>
                <a:cs typeface="+mn-lt"/>
              </a:rPr>
              <a:t>Use technology safely and respectfully, keeping personal information private</a:t>
            </a:r>
            <a:endParaRPr lang="en-US" dirty="0">
              <a:ea typeface="+mn-lt"/>
              <a:cs typeface="+mn-lt"/>
            </a:endParaRPr>
          </a:p>
          <a:p>
            <a:pPr marL="457200" indent="-457200">
              <a:lnSpc>
                <a:spcPct val="150000"/>
              </a:lnSpc>
              <a:spcBef>
                <a:spcPts val="0"/>
              </a:spcBef>
              <a:buFont typeface="Wingdings" panose="020B0604020202020204" pitchFamily="34" charset="0"/>
              <a:buChar char="§"/>
            </a:pPr>
            <a:r>
              <a:rPr lang="en-GB" sz="3200" dirty="0">
                <a:ea typeface="+mn-lt"/>
                <a:cs typeface="+mn-lt"/>
              </a:rPr>
              <a:t>Identify where to go for help and support when they have concerns about content or contact on the internet or other online technologies</a:t>
            </a:r>
            <a:endParaRPr lang="en-US" dirty="0">
              <a:cs typeface="Calibri" panose="020F0502020204030204"/>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9393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E-Safety at St. Giles’</a:t>
            </a:r>
            <a:endParaRPr lang="en-US" dirty="0"/>
          </a:p>
        </p:txBody>
      </p:sp>
      <p:sp>
        <p:nvSpPr>
          <p:cNvPr id="3" name="Content Placeholder 2"/>
          <p:cNvSpPr>
            <a:spLocks noGrp="1"/>
          </p:cNvSpPr>
          <p:nvPr>
            <p:ph idx="1"/>
          </p:nvPr>
        </p:nvSpPr>
        <p:spPr>
          <a:xfrm>
            <a:off x="317664" y="1793258"/>
            <a:ext cx="11558637" cy="4840168"/>
          </a:xfrm>
          <a:solidFill>
            <a:schemeClr val="accent1">
              <a:lumMod val="20000"/>
              <a:lumOff val="80000"/>
            </a:schemeClr>
          </a:solidFill>
        </p:spPr>
        <p:txBody>
          <a:bodyPr vert="horz" lIns="144000" tIns="45720" rIns="91440" bIns="45720" rtlCol="0" anchor="ctr" anchorCtr="0">
            <a:noAutofit/>
          </a:bodyPr>
          <a:lstStyle/>
          <a:p>
            <a:pPr marL="0" indent="0">
              <a:lnSpc>
                <a:spcPct val="120000"/>
              </a:lnSpc>
              <a:spcBef>
                <a:spcPts val="0"/>
              </a:spcBef>
              <a:buNone/>
            </a:pPr>
            <a:endParaRPr lang="en-US" sz="2300" dirty="0">
              <a:cs typeface="Calibri" panose="020F0502020204030204"/>
            </a:endParaRPr>
          </a:p>
          <a:p>
            <a:pPr marL="0" indent="0">
              <a:lnSpc>
                <a:spcPct val="120000"/>
              </a:lnSpc>
              <a:spcBef>
                <a:spcPts val="0"/>
              </a:spcBef>
              <a:buNone/>
            </a:pPr>
            <a:r>
              <a:rPr lang="en-US" sz="2300" dirty="0">
                <a:cs typeface="Calibri" panose="020F0502020204030204"/>
              </a:rPr>
              <a:t>All children have signed our child friendly </a:t>
            </a:r>
          </a:p>
          <a:p>
            <a:pPr marL="0" indent="0">
              <a:lnSpc>
                <a:spcPct val="120000"/>
              </a:lnSpc>
              <a:spcBef>
                <a:spcPts val="0"/>
              </a:spcBef>
              <a:buNone/>
            </a:pPr>
            <a:r>
              <a:rPr lang="en-US" sz="2300" dirty="0">
                <a:cs typeface="Calibri" panose="020F0502020204030204"/>
              </a:rPr>
              <a:t>Acceptable Use Policy.</a:t>
            </a:r>
          </a:p>
          <a:p>
            <a:pPr marL="0" indent="0">
              <a:lnSpc>
                <a:spcPct val="120000"/>
              </a:lnSpc>
              <a:spcBef>
                <a:spcPts val="0"/>
              </a:spcBef>
              <a:buNone/>
            </a:pPr>
            <a:endParaRPr lang="en-US" sz="2300" dirty="0">
              <a:cs typeface="Calibri" panose="020F0502020204030204"/>
            </a:endParaRPr>
          </a:p>
          <a:p>
            <a:pPr marL="0" indent="0">
              <a:lnSpc>
                <a:spcPct val="120000"/>
              </a:lnSpc>
              <a:spcBef>
                <a:spcPts val="0"/>
              </a:spcBef>
              <a:buNone/>
            </a:pPr>
            <a:r>
              <a:rPr lang="en-US" sz="2300" dirty="0">
                <a:cs typeface="Calibri" panose="020F0502020204030204"/>
              </a:rPr>
              <a:t>We discuss e-safety regularly as part of our </a:t>
            </a:r>
          </a:p>
          <a:p>
            <a:pPr marL="0" indent="0">
              <a:lnSpc>
                <a:spcPct val="120000"/>
              </a:lnSpc>
              <a:spcBef>
                <a:spcPts val="0"/>
              </a:spcBef>
              <a:buNone/>
            </a:pPr>
            <a:r>
              <a:rPr lang="en-US" sz="2300" dirty="0">
                <a:cs typeface="Calibri" panose="020F0502020204030204"/>
              </a:rPr>
              <a:t>Computing lessons and teach a stand alone </a:t>
            </a:r>
          </a:p>
          <a:p>
            <a:pPr marL="0" indent="0">
              <a:lnSpc>
                <a:spcPct val="120000"/>
              </a:lnSpc>
              <a:spcBef>
                <a:spcPts val="0"/>
              </a:spcBef>
              <a:buNone/>
            </a:pPr>
            <a:r>
              <a:rPr lang="en-US" sz="2300" dirty="0">
                <a:cs typeface="Calibri" panose="020F0502020204030204"/>
              </a:rPr>
              <a:t>e-safety lesson every term. </a:t>
            </a:r>
          </a:p>
          <a:p>
            <a:pPr marL="0" indent="0">
              <a:lnSpc>
                <a:spcPct val="120000"/>
              </a:lnSpc>
              <a:spcBef>
                <a:spcPts val="0"/>
              </a:spcBef>
              <a:buNone/>
            </a:pPr>
            <a:endParaRPr lang="en-US" sz="2300" dirty="0">
              <a:cs typeface="Calibri" panose="020F0502020204030204"/>
            </a:endParaRPr>
          </a:p>
          <a:p>
            <a:pPr marL="0" indent="0">
              <a:lnSpc>
                <a:spcPct val="120000"/>
              </a:lnSpc>
              <a:spcBef>
                <a:spcPts val="0"/>
              </a:spcBef>
              <a:buNone/>
            </a:pPr>
            <a:r>
              <a:rPr lang="en-US" sz="2300" dirty="0">
                <a:cs typeface="Calibri" panose="020F0502020204030204"/>
              </a:rPr>
              <a:t>We use stories such as the </a:t>
            </a:r>
            <a:r>
              <a:rPr lang="en-US" sz="2300" dirty="0" err="1">
                <a:cs typeface="Calibri" panose="020F0502020204030204"/>
              </a:rPr>
              <a:t>Digiduck</a:t>
            </a:r>
            <a:r>
              <a:rPr lang="en-US" sz="2300" dirty="0">
                <a:cs typeface="Calibri" panose="020F0502020204030204"/>
              </a:rPr>
              <a:t> series to</a:t>
            </a:r>
          </a:p>
          <a:p>
            <a:pPr marL="0" indent="0">
              <a:lnSpc>
                <a:spcPct val="120000"/>
              </a:lnSpc>
              <a:spcBef>
                <a:spcPts val="0"/>
              </a:spcBef>
              <a:buNone/>
            </a:pPr>
            <a:r>
              <a:rPr lang="en-US" sz="2300" dirty="0">
                <a:cs typeface="Calibri" panose="020F0502020204030204"/>
              </a:rPr>
              <a:t>Teach internet safety issues in an age appropriate way</a:t>
            </a:r>
          </a:p>
          <a:p>
            <a:pPr marL="0" indent="0">
              <a:lnSpc>
                <a:spcPct val="120000"/>
              </a:lnSpc>
              <a:spcBef>
                <a:spcPts val="0"/>
              </a:spcBef>
              <a:buNone/>
            </a:pPr>
            <a:r>
              <a:rPr lang="en-US" sz="2300" dirty="0">
                <a:cs typeface="Calibri" panose="020F0502020204030204"/>
                <a:hlinkClick r:id="rId2"/>
              </a:rPr>
              <a:t>https://www.childnet.com/resources/digiduck-stories/</a:t>
            </a:r>
            <a:r>
              <a:rPr lang="en-US" sz="2300" dirty="0">
                <a:cs typeface="Calibri" panose="020F0502020204030204"/>
              </a:rPr>
              <a:t> </a:t>
            </a:r>
          </a:p>
          <a:p>
            <a:pPr marL="0" indent="0">
              <a:lnSpc>
                <a:spcPct val="120000"/>
              </a:lnSpc>
              <a:spcBef>
                <a:spcPts val="0"/>
              </a:spcBef>
              <a:buNone/>
            </a:pPr>
            <a:endParaRPr lang="en-US" sz="2300" dirty="0">
              <a:cs typeface="Calibri" panose="020F0502020204030204"/>
            </a:endParaRPr>
          </a:p>
          <a:p>
            <a:pPr marL="0" indent="0">
              <a:lnSpc>
                <a:spcPct val="120000"/>
              </a:lnSpc>
              <a:spcBef>
                <a:spcPts val="0"/>
              </a:spcBef>
              <a:buNone/>
            </a:pPr>
            <a:endParaRPr lang="en-US" sz="2300" dirty="0">
              <a:cs typeface="Calibri" panose="020F0502020204030204"/>
            </a:endParaRP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9FD8690C-21F5-4998-BAE5-77604E39BE15}"/>
              </a:ext>
            </a:extLst>
          </p:cNvPr>
          <p:cNvPicPr>
            <a:picLocks noChangeAspect="1"/>
          </p:cNvPicPr>
          <p:nvPr/>
        </p:nvPicPr>
        <p:blipFill>
          <a:blip r:embed="rId4"/>
          <a:stretch>
            <a:fillRect/>
          </a:stretch>
        </p:blipFill>
        <p:spPr>
          <a:xfrm>
            <a:off x="7668175" y="1850614"/>
            <a:ext cx="3976979" cy="4725456"/>
          </a:xfrm>
          <a:prstGeom prst="rect">
            <a:avLst/>
          </a:prstGeom>
        </p:spPr>
      </p:pic>
    </p:spTree>
    <p:extLst>
      <p:ext uri="{BB962C8B-B14F-4D97-AF65-F5344CB8AC3E}">
        <p14:creationId xmlns:p14="http://schemas.microsoft.com/office/powerpoint/2010/main" val="3853136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Children Online: Potential Risks</a:t>
            </a:r>
            <a:endParaRPr lang="en-US" dirty="0"/>
          </a:p>
        </p:txBody>
      </p:sp>
      <p:sp>
        <p:nvSpPr>
          <p:cNvPr id="3" name="Content Placeholder 2"/>
          <p:cNvSpPr>
            <a:spLocks noGrp="1"/>
          </p:cNvSpPr>
          <p:nvPr>
            <p:ph idx="1"/>
          </p:nvPr>
        </p:nvSpPr>
        <p:spPr>
          <a:xfrm>
            <a:off x="317664" y="1793258"/>
            <a:ext cx="11558637" cy="4840168"/>
          </a:xfrm>
          <a:solidFill>
            <a:schemeClr val="accent1">
              <a:lumMod val="20000"/>
              <a:lumOff val="80000"/>
            </a:schemeClr>
          </a:solidFill>
        </p:spPr>
        <p:txBody>
          <a:bodyPr vert="horz" lIns="144000" tIns="45720" rIns="91440" bIns="45720" rtlCol="0" anchor="ctr" anchorCtr="0">
            <a:noAutofit/>
          </a:bodyPr>
          <a:lstStyle/>
          <a:p>
            <a:pPr marL="457200" indent="-457200">
              <a:lnSpc>
                <a:spcPct val="120000"/>
              </a:lnSpc>
              <a:spcBef>
                <a:spcPts val="0"/>
              </a:spcBef>
              <a:buFont typeface="Wingdings" panose="020B0604020202020204" pitchFamily="34" charset="0"/>
              <a:buChar char="§"/>
            </a:pPr>
            <a:r>
              <a:rPr lang="en-GB" sz="2300" b="1" dirty="0">
                <a:ea typeface="+mn-lt"/>
                <a:cs typeface="+mn-lt"/>
              </a:rPr>
              <a:t>Contact</a:t>
            </a:r>
            <a:r>
              <a:rPr lang="en-GB" sz="2300" dirty="0">
                <a:ea typeface="+mn-lt"/>
                <a:cs typeface="+mn-lt"/>
              </a:rPr>
              <a:t>: children can be contacted by bullies or people who groom or seek to abuse them </a:t>
            </a:r>
            <a:endParaRPr lang="en-US" sz="2300">
              <a:ea typeface="+mn-lt"/>
              <a:cs typeface="+mn-lt"/>
            </a:endParaRPr>
          </a:p>
          <a:p>
            <a:pPr marL="457200" indent="-457200">
              <a:lnSpc>
                <a:spcPct val="120000"/>
              </a:lnSpc>
              <a:spcBef>
                <a:spcPts val="0"/>
              </a:spcBef>
              <a:buFont typeface="Wingdings" panose="020B0604020202020204" pitchFamily="34" charset="0"/>
              <a:buChar char="§"/>
            </a:pPr>
            <a:r>
              <a:rPr lang="en-GB" sz="2300" b="1" dirty="0">
                <a:ea typeface="+mn-lt"/>
                <a:cs typeface="+mn-lt"/>
              </a:rPr>
              <a:t>Content</a:t>
            </a:r>
            <a:r>
              <a:rPr lang="en-GB" sz="2300" dirty="0">
                <a:ea typeface="+mn-lt"/>
                <a:cs typeface="+mn-lt"/>
              </a:rPr>
              <a:t>: age-inappropriate or unreliable content can be available to children </a:t>
            </a:r>
            <a:endParaRPr lang="en-US" sz="2300">
              <a:ea typeface="+mn-lt"/>
              <a:cs typeface="+mn-lt"/>
            </a:endParaRPr>
          </a:p>
          <a:p>
            <a:pPr marL="457200" indent="-457200">
              <a:lnSpc>
                <a:spcPct val="120000"/>
              </a:lnSpc>
              <a:spcBef>
                <a:spcPts val="0"/>
              </a:spcBef>
              <a:buFont typeface="Wingdings" panose="020B0604020202020204" pitchFamily="34" charset="0"/>
              <a:buChar char="§"/>
            </a:pPr>
            <a:r>
              <a:rPr lang="en-GB" sz="2300" b="1" dirty="0">
                <a:ea typeface="+mn-lt"/>
                <a:cs typeface="+mn-lt"/>
              </a:rPr>
              <a:t>Conduct</a:t>
            </a:r>
            <a:r>
              <a:rPr lang="en-GB" sz="2300" dirty="0">
                <a:ea typeface="+mn-lt"/>
                <a:cs typeface="+mn-lt"/>
              </a:rPr>
              <a:t>: children may be at risk because of their own behaviour, for example, by sharing too much information </a:t>
            </a:r>
            <a:endParaRPr lang="en-US" sz="2300">
              <a:ea typeface="+mn-lt"/>
              <a:cs typeface="+mn-lt"/>
            </a:endParaRPr>
          </a:p>
          <a:p>
            <a:pPr marL="457200" indent="-457200">
              <a:lnSpc>
                <a:spcPct val="120000"/>
              </a:lnSpc>
              <a:spcBef>
                <a:spcPts val="0"/>
              </a:spcBef>
              <a:buFont typeface="Wingdings" panose="020B0604020202020204" pitchFamily="34" charset="0"/>
              <a:buChar char="§"/>
            </a:pPr>
            <a:r>
              <a:rPr lang="en-GB" sz="2300" b="1" dirty="0">
                <a:ea typeface="+mn-lt"/>
                <a:cs typeface="+mn-lt"/>
              </a:rPr>
              <a:t>Commercialism</a:t>
            </a:r>
            <a:r>
              <a:rPr lang="en-GB" sz="2300" dirty="0">
                <a:ea typeface="+mn-lt"/>
                <a:cs typeface="+mn-lt"/>
              </a:rPr>
              <a:t>: young people can be unaware of hidden costs and advertising in apps, games and websites</a:t>
            </a:r>
            <a:endParaRPr lang="en-US" sz="2300">
              <a:ea typeface="+mn-lt"/>
              <a:cs typeface="+mn-lt"/>
            </a:endParaRPr>
          </a:p>
          <a:p>
            <a:pPr marL="457200" indent="-457200">
              <a:lnSpc>
                <a:spcPct val="120000"/>
              </a:lnSpc>
              <a:spcBef>
                <a:spcPts val="0"/>
              </a:spcBef>
              <a:buFont typeface="Wingdings" panose="020B0604020202020204" pitchFamily="34" charset="0"/>
              <a:buChar char="§"/>
            </a:pPr>
            <a:r>
              <a:rPr lang="en-GB" sz="2300" dirty="0">
                <a:ea typeface="+mn-lt"/>
                <a:cs typeface="+mn-lt"/>
              </a:rPr>
              <a:t>Cyber bullying </a:t>
            </a:r>
            <a:endParaRPr lang="en-US" sz="2300">
              <a:ea typeface="+mn-lt"/>
              <a:cs typeface="+mn-lt"/>
            </a:endParaRPr>
          </a:p>
          <a:p>
            <a:pPr marL="457200" indent="-457200">
              <a:lnSpc>
                <a:spcPct val="120000"/>
              </a:lnSpc>
              <a:spcBef>
                <a:spcPts val="0"/>
              </a:spcBef>
              <a:buFont typeface="Wingdings" panose="020B0604020202020204" pitchFamily="34" charset="0"/>
              <a:buChar char="§"/>
            </a:pPr>
            <a:r>
              <a:rPr lang="en-GB" sz="2300" dirty="0">
                <a:ea typeface="+mn-lt"/>
                <a:cs typeface="+mn-lt"/>
              </a:rPr>
              <a:t>Grooming </a:t>
            </a:r>
            <a:endParaRPr lang="en-US" sz="2300">
              <a:ea typeface="+mn-lt"/>
              <a:cs typeface="+mn-lt"/>
            </a:endParaRPr>
          </a:p>
          <a:p>
            <a:pPr marL="457200" indent="-457200">
              <a:lnSpc>
                <a:spcPct val="120000"/>
              </a:lnSpc>
              <a:spcBef>
                <a:spcPts val="0"/>
              </a:spcBef>
              <a:buFont typeface="Wingdings" panose="020B0604020202020204" pitchFamily="34" charset="0"/>
              <a:buChar char="§"/>
            </a:pPr>
            <a:r>
              <a:rPr lang="en-GB" sz="2300" dirty="0">
                <a:ea typeface="+mn-lt"/>
                <a:cs typeface="+mn-lt"/>
              </a:rPr>
              <a:t>Access to inappropriate websites (via pop-ups) </a:t>
            </a:r>
            <a:endParaRPr lang="en-US" sz="2300">
              <a:ea typeface="+mn-lt"/>
              <a:cs typeface="+mn-lt"/>
            </a:endParaRPr>
          </a:p>
          <a:p>
            <a:pPr marL="457200" indent="-457200">
              <a:lnSpc>
                <a:spcPct val="120000"/>
              </a:lnSpc>
              <a:spcBef>
                <a:spcPts val="0"/>
              </a:spcBef>
              <a:buFont typeface="Wingdings" panose="020B0604020202020204" pitchFamily="34" charset="0"/>
              <a:buChar char="§"/>
            </a:pPr>
            <a:r>
              <a:rPr lang="en-GB" sz="2300" dirty="0">
                <a:ea typeface="+mn-lt"/>
                <a:cs typeface="+mn-lt"/>
              </a:rPr>
              <a:t>Losing control over pictures and video / Giving out too much information online </a:t>
            </a:r>
            <a:endParaRPr lang="en-US" sz="2300">
              <a:ea typeface="+mn-lt"/>
              <a:cs typeface="+mn-lt"/>
            </a:endParaRPr>
          </a:p>
          <a:p>
            <a:pPr marL="457200" indent="-457200">
              <a:lnSpc>
                <a:spcPct val="120000"/>
              </a:lnSpc>
              <a:spcBef>
                <a:spcPts val="0"/>
              </a:spcBef>
              <a:buFont typeface="Wingdings" panose="020B0604020202020204" pitchFamily="34" charset="0"/>
              <a:buChar char="§"/>
            </a:pPr>
            <a:r>
              <a:rPr lang="en-GB" sz="2300" dirty="0">
                <a:ea typeface="+mn-lt"/>
                <a:cs typeface="+mn-lt"/>
              </a:rPr>
              <a:t>Viruses, hacking and security</a:t>
            </a:r>
            <a:endParaRPr lang="en-US" sz="2300">
              <a:cs typeface="Calibri" panose="020F0502020204030204"/>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4444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Hidden Risks of Gaming</a:t>
            </a:r>
            <a:endParaRPr lang="en-US" dirty="0"/>
          </a:p>
        </p:txBody>
      </p:sp>
      <p:sp>
        <p:nvSpPr>
          <p:cNvPr id="3" name="Content Placeholder 2"/>
          <p:cNvSpPr>
            <a:spLocks noGrp="1"/>
          </p:cNvSpPr>
          <p:nvPr>
            <p:ph idx="1"/>
          </p:nvPr>
        </p:nvSpPr>
        <p:spPr>
          <a:xfrm>
            <a:off x="303286" y="1865145"/>
            <a:ext cx="11256714" cy="3301792"/>
          </a:xfrm>
          <a:solidFill>
            <a:schemeClr val="accent1">
              <a:lumMod val="20000"/>
              <a:lumOff val="80000"/>
            </a:schemeClr>
          </a:solidFill>
        </p:spPr>
        <p:txBody>
          <a:bodyPr lIns="144000" anchor="ctr" anchorCtr="0">
            <a:normAutofit/>
          </a:bodyPr>
          <a:lstStyle/>
          <a:p>
            <a:pPr marL="0" indent="0">
              <a:lnSpc>
                <a:spcPct val="100000"/>
              </a:lnSpc>
              <a:spcBef>
                <a:spcPts val="0"/>
              </a:spcBef>
              <a:buNone/>
            </a:pPr>
            <a:r>
              <a:rPr lang="en-GB" sz="2400" dirty="0">
                <a:ea typeface="+mn-lt"/>
                <a:cs typeface="+mn-lt"/>
              </a:rPr>
              <a:t>Many online games have communication features which allow their users to interact anonymously e.g. Minecraft (all devices) and World of Warcraft (PC). </a:t>
            </a:r>
            <a:endParaRPr lang="en-US" sz="2400" dirty="0">
              <a:ea typeface="+mn-lt"/>
              <a:cs typeface="+mn-lt"/>
            </a:endParaRPr>
          </a:p>
          <a:p>
            <a:pPr marL="0" indent="0">
              <a:lnSpc>
                <a:spcPct val="100000"/>
              </a:lnSpc>
              <a:spcBef>
                <a:spcPts val="0"/>
              </a:spcBef>
              <a:buNone/>
            </a:pPr>
            <a:endParaRPr lang="en-GB" sz="2400" dirty="0">
              <a:ea typeface="+mn-lt"/>
              <a:cs typeface="+mn-lt"/>
            </a:endParaRPr>
          </a:p>
          <a:p>
            <a:pPr marL="0" indent="0">
              <a:lnSpc>
                <a:spcPct val="100000"/>
              </a:lnSpc>
              <a:spcBef>
                <a:spcPts val="0"/>
              </a:spcBef>
              <a:buNone/>
            </a:pPr>
            <a:r>
              <a:rPr lang="en-GB" sz="2400" dirty="0">
                <a:ea typeface="+mn-lt"/>
                <a:cs typeface="+mn-lt"/>
              </a:rPr>
              <a:t>Cyberbullies may harass fellow gamers and online scam artists may promise virtual goods in an effort to get credit card information e.g. World of Warcraft. </a:t>
            </a:r>
            <a:endParaRPr lang="en-US" sz="2400" dirty="0">
              <a:ea typeface="+mn-lt"/>
              <a:cs typeface="+mn-lt"/>
            </a:endParaRPr>
          </a:p>
          <a:p>
            <a:pPr marL="0" indent="0">
              <a:lnSpc>
                <a:spcPct val="100000"/>
              </a:lnSpc>
              <a:spcBef>
                <a:spcPts val="0"/>
              </a:spcBef>
              <a:buNone/>
            </a:pPr>
            <a:endParaRPr lang="en-GB" sz="2400" dirty="0">
              <a:ea typeface="+mn-lt"/>
              <a:cs typeface="+mn-lt"/>
            </a:endParaRPr>
          </a:p>
          <a:p>
            <a:pPr marL="0" indent="0">
              <a:lnSpc>
                <a:spcPct val="100000"/>
              </a:lnSpc>
              <a:spcBef>
                <a:spcPts val="0"/>
              </a:spcBef>
              <a:buNone/>
            </a:pPr>
            <a:r>
              <a:rPr lang="en-GB" sz="2400" dirty="0">
                <a:ea typeface="+mn-lt"/>
                <a:cs typeface="+mn-lt"/>
              </a:rPr>
              <a:t>Some game consoles allow internet access as well, so it is important to be aware of their communication features.</a:t>
            </a:r>
            <a:endParaRPr lang="en-US" sz="2400" dirty="0">
              <a:ea typeface="+mn-lt"/>
              <a:cs typeface="+mn-lt"/>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FA6DE885-9BBE-A5C7-1325-862CED8D3D05}"/>
              </a:ext>
            </a:extLst>
          </p:cNvPr>
          <p:cNvSpPr/>
          <p:nvPr/>
        </p:nvSpPr>
        <p:spPr>
          <a:xfrm>
            <a:off x="727880" y="5854357"/>
            <a:ext cx="11159319" cy="3693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hlinkClick r:id="rId3"/>
              </a:rPr>
              <a:t>https://www.nspcc.org.uk/preventing-abuse/keepingchildren-safe/onlinesafety/online-gamingstay-safe-avoid-risks/</a:t>
            </a:r>
            <a:r>
              <a:rPr lang="en-GB" dirty="0"/>
              <a:t>   </a:t>
            </a:r>
          </a:p>
        </p:txBody>
      </p:sp>
      <p:sp>
        <p:nvSpPr>
          <p:cNvPr id="7" name="Rectangle 6">
            <a:extLst>
              <a:ext uri="{FF2B5EF4-FFF2-40B4-BE49-F238E27FC236}">
                <a16:creationId xmlns:a16="http://schemas.microsoft.com/office/drawing/2014/main" id="{A2880FAC-E587-1ABC-3267-119470EC46EA}"/>
              </a:ext>
            </a:extLst>
          </p:cNvPr>
          <p:cNvSpPr/>
          <p:nvPr/>
        </p:nvSpPr>
        <p:spPr>
          <a:xfrm>
            <a:off x="727880" y="6404563"/>
            <a:ext cx="9999260" cy="3693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hlinkClick r:id="rId4"/>
              </a:rPr>
              <a:t>https://www.nspcc.org.uk/keeping-children-safe/online-safety/online-games/</a:t>
            </a:r>
            <a:r>
              <a:rPr lang="en-GB" dirty="0"/>
              <a:t> </a:t>
            </a:r>
          </a:p>
        </p:txBody>
      </p:sp>
      <p:sp>
        <p:nvSpPr>
          <p:cNvPr id="8" name="Rectangle 7">
            <a:extLst>
              <a:ext uri="{FF2B5EF4-FFF2-40B4-BE49-F238E27FC236}">
                <a16:creationId xmlns:a16="http://schemas.microsoft.com/office/drawing/2014/main" id="{1A822689-E1C0-5D53-23F6-D2DA7E6D7E7A}"/>
              </a:ext>
            </a:extLst>
          </p:cNvPr>
          <p:cNvSpPr/>
          <p:nvPr/>
        </p:nvSpPr>
        <p:spPr>
          <a:xfrm>
            <a:off x="727880" y="5327277"/>
            <a:ext cx="3508461" cy="369332"/>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hlinkClick r:id="rId5"/>
              </a:rPr>
              <a:t>https://www.askaboutgames.com/</a:t>
            </a:r>
            <a:r>
              <a:rPr lang="en-GB"/>
              <a:t> </a:t>
            </a:r>
          </a:p>
        </p:txBody>
      </p:sp>
    </p:spTree>
    <p:extLst>
      <p:ext uri="{BB962C8B-B14F-4D97-AF65-F5344CB8AC3E}">
        <p14:creationId xmlns:p14="http://schemas.microsoft.com/office/powerpoint/2010/main" val="73458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404314"/>
            <a:ext cx="10242655" cy="1325563"/>
          </a:xfrm>
        </p:spPr>
        <p:txBody>
          <a:bodyPr>
            <a:normAutofit/>
          </a:bodyPr>
          <a:lstStyle/>
          <a:p>
            <a:r>
              <a:rPr lang="en-GB" sz="4200" b="1" dirty="0">
                <a:latin typeface="Ebrima"/>
                <a:ea typeface="Ebrima"/>
                <a:cs typeface="Ebrima"/>
              </a:rPr>
              <a:t>Tips for Parents</a:t>
            </a:r>
            <a:endParaRPr lang="en-US" dirty="0"/>
          </a:p>
        </p:txBody>
      </p:sp>
      <p:sp>
        <p:nvSpPr>
          <p:cNvPr id="3" name="Content Placeholder 2"/>
          <p:cNvSpPr>
            <a:spLocks noGrp="1"/>
          </p:cNvSpPr>
          <p:nvPr>
            <p:ph idx="1"/>
          </p:nvPr>
        </p:nvSpPr>
        <p:spPr>
          <a:xfrm>
            <a:off x="705852" y="1865145"/>
            <a:ext cx="10638488" cy="4710772"/>
          </a:xfrm>
          <a:solidFill>
            <a:schemeClr val="accent1">
              <a:lumMod val="20000"/>
              <a:lumOff val="80000"/>
            </a:schemeClr>
          </a:solidFill>
        </p:spPr>
        <p:txBody>
          <a:bodyPr lIns="144000" anchor="ctr" anchorCtr="0">
            <a:normAutofit lnSpcReduction="10000"/>
          </a:bodyPr>
          <a:lstStyle/>
          <a:p>
            <a:pPr marL="342900" indent="-342900">
              <a:lnSpc>
                <a:spcPct val="100000"/>
              </a:lnSpc>
              <a:spcBef>
                <a:spcPts val="0"/>
              </a:spcBef>
              <a:buFont typeface="Wingdings" panose="020B0604020202020204" pitchFamily="34" charset="0"/>
              <a:buChar char="§"/>
            </a:pPr>
            <a:r>
              <a:rPr lang="en-GB" sz="2400" dirty="0">
                <a:ea typeface="+mn-lt"/>
                <a:cs typeface="+mn-lt"/>
              </a:rPr>
              <a:t>Keep the computer in a high-traffic area of your home.</a:t>
            </a:r>
            <a:endParaRPr lang="en-US" sz="2400" dirty="0">
              <a:ea typeface="+mn-lt"/>
              <a:cs typeface="+mn-lt"/>
            </a:endParaRPr>
          </a:p>
          <a:p>
            <a:pPr marL="342900" indent="-342900">
              <a:lnSpc>
                <a:spcPct val="100000"/>
              </a:lnSpc>
              <a:spcBef>
                <a:spcPts val="0"/>
              </a:spcBef>
              <a:buFont typeface="Wingdings" panose="020B0604020202020204" pitchFamily="34" charset="0"/>
              <a:buChar char="§"/>
            </a:pPr>
            <a:endParaRPr lang="en-GB" sz="2400" dirty="0">
              <a:ea typeface="+mn-lt"/>
              <a:cs typeface="+mn-lt"/>
            </a:endParaRPr>
          </a:p>
          <a:p>
            <a:pPr marL="342900" indent="-342900">
              <a:lnSpc>
                <a:spcPct val="100000"/>
              </a:lnSpc>
              <a:spcBef>
                <a:spcPts val="0"/>
              </a:spcBef>
              <a:buFont typeface="Wingdings" panose="020B0604020202020204" pitchFamily="34" charset="0"/>
              <a:buChar char="§"/>
            </a:pPr>
            <a:r>
              <a:rPr lang="en-GB" sz="2400" dirty="0">
                <a:ea typeface="+mn-lt"/>
                <a:cs typeface="+mn-lt"/>
              </a:rPr>
              <a:t>Establish limits for which online sites children may visit and for how long. </a:t>
            </a:r>
            <a:endParaRPr lang="en-US" sz="2400" dirty="0">
              <a:ea typeface="+mn-lt"/>
              <a:cs typeface="+mn-lt"/>
            </a:endParaRPr>
          </a:p>
          <a:p>
            <a:pPr marL="342900" indent="-342900">
              <a:lnSpc>
                <a:spcPct val="100000"/>
              </a:lnSpc>
              <a:spcBef>
                <a:spcPts val="0"/>
              </a:spcBef>
              <a:buFont typeface="Wingdings" panose="020B0604020202020204" pitchFamily="34" charset="0"/>
              <a:buChar char="§"/>
            </a:pPr>
            <a:endParaRPr lang="en-GB" sz="2400" dirty="0">
              <a:ea typeface="+mn-lt"/>
              <a:cs typeface="+mn-lt"/>
            </a:endParaRPr>
          </a:p>
          <a:p>
            <a:pPr marL="342900" indent="-342900">
              <a:lnSpc>
                <a:spcPct val="100000"/>
              </a:lnSpc>
              <a:spcBef>
                <a:spcPts val="0"/>
              </a:spcBef>
              <a:buFont typeface="Wingdings" panose="020B0604020202020204" pitchFamily="34" charset="0"/>
              <a:buChar char="§"/>
            </a:pPr>
            <a:r>
              <a:rPr lang="en-GB" sz="2400" dirty="0">
                <a:ea typeface="+mn-lt"/>
                <a:cs typeface="+mn-lt"/>
              </a:rPr>
              <a:t>Remember that Internet technology can be mobile, so make sure to monitor mobile phones, gaming devices, and laptops.</a:t>
            </a:r>
            <a:endParaRPr lang="en-US" sz="2400" dirty="0">
              <a:ea typeface="+mn-lt"/>
              <a:cs typeface="+mn-lt"/>
            </a:endParaRPr>
          </a:p>
          <a:p>
            <a:pPr marL="342900" indent="-342900">
              <a:lnSpc>
                <a:spcPct val="100000"/>
              </a:lnSpc>
              <a:spcBef>
                <a:spcPts val="0"/>
              </a:spcBef>
              <a:buFont typeface="Wingdings" panose="020B0604020202020204" pitchFamily="34" charset="0"/>
              <a:buChar char="§"/>
            </a:pPr>
            <a:endParaRPr lang="en-GB" sz="2400" dirty="0">
              <a:ea typeface="+mn-lt"/>
              <a:cs typeface="+mn-lt"/>
            </a:endParaRPr>
          </a:p>
          <a:p>
            <a:pPr marL="342900" indent="-342900">
              <a:lnSpc>
                <a:spcPct val="100000"/>
              </a:lnSpc>
              <a:spcBef>
                <a:spcPts val="0"/>
              </a:spcBef>
              <a:buFont typeface="Wingdings" panose="020B0604020202020204" pitchFamily="34" charset="0"/>
              <a:buChar char="§"/>
            </a:pPr>
            <a:r>
              <a:rPr lang="en-GB" sz="2400" dirty="0">
                <a:ea typeface="+mn-lt"/>
                <a:cs typeface="+mn-lt"/>
              </a:rPr>
              <a:t>Surf the Internet with your children and let them show you what they like to do online. </a:t>
            </a:r>
            <a:endParaRPr lang="en-US" sz="2400" dirty="0">
              <a:ea typeface="+mn-lt"/>
              <a:cs typeface="+mn-lt"/>
            </a:endParaRPr>
          </a:p>
          <a:p>
            <a:pPr marL="342900" indent="-342900">
              <a:lnSpc>
                <a:spcPct val="100000"/>
              </a:lnSpc>
              <a:spcBef>
                <a:spcPts val="0"/>
              </a:spcBef>
              <a:buFont typeface="Wingdings" panose="020B0604020202020204" pitchFamily="34" charset="0"/>
              <a:buChar char="§"/>
            </a:pPr>
            <a:endParaRPr lang="en-GB" sz="2400" dirty="0">
              <a:ea typeface="+mn-lt"/>
              <a:cs typeface="+mn-lt"/>
            </a:endParaRPr>
          </a:p>
          <a:p>
            <a:pPr marL="342900" indent="-342900">
              <a:lnSpc>
                <a:spcPct val="100000"/>
              </a:lnSpc>
              <a:spcBef>
                <a:spcPts val="0"/>
              </a:spcBef>
              <a:buFont typeface="Wingdings" panose="020B0604020202020204" pitchFamily="34" charset="0"/>
              <a:buChar char="§"/>
            </a:pPr>
            <a:r>
              <a:rPr lang="en-GB" sz="2400" dirty="0">
                <a:ea typeface="+mn-lt"/>
                <a:cs typeface="+mn-lt"/>
              </a:rPr>
              <a:t>Know who is connecting with your children online and set rules for social networking, instant messaging, e-mailing, online gaming, and using webcams. </a:t>
            </a:r>
            <a:endParaRPr lang="en-US" sz="2400" dirty="0">
              <a:ea typeface="+mn-lt"/>
              <a:cs typeface="+mn-lt"/>
            </a:endParaRPr>
          </a:p>
          <a:p>
            <a:pPr marL="342900" indent="-342900">
              <a:lnSpc>
                <a:spcPct val="100000"/>
              </a:lnSpc>
              <a:spcBef>
                <a:spcPts val="0"/>
              </a:spcBef>
              <a:buFont typeface="Wingdings" panose="020B0604020202020204" pitchFamily="34" charset="0"/>
              <a:buChar char="§"/>
            </a:pPr>
            <a:endParaRPr lang="en-GB" sz="2400" dirty="0">
              <a:ea typeface="+mn-lt"/>
              <a:cs typeface="+mn-lt"/>
            </a:endParaRPr>
          </a:p>
          <a:p>
            <a:pPr marL="342900" indent="-342900">
              <a:lnSpc>
                <a:spcPct val="100000"/>
              </a:lnSpc>
              <a:spcBef>
                <a:spcPts val="0"/>
              </a:spcBef>
              <a:buFont typeface="Wingdings" panose="020B0604020202020204" pitchFamily="34" charset="0"/>
              <a:buChar char="§"/>
            </a:pPr>
            <a:r>
              <a:rPr lang="en-GB" sz="2400" dirty="0">
                <a:ea typeface="+mn-lt"/>
                <a:cs typeface="+mn-lt"/>
              </a:rPr>
              <a:t>Check the browser search history on a regular basis.</a:t>
            </a:r>
            <a:endParaRPr lang="en-US" sz="2400" dirty="0">
              <a:ea typeface="+mn-lt"/>
              <a:cs typeface="+mn-lt"/>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868297" y="154746"/>
            <a:ext cx="1160797" cy="1112580"/>
          </a:xfrm>
          <a:prstGeom prst="rect">
            <a:avLst/>
          </a:prstGeom>
          <a:noFill/>
        </p:spPr>
      </p:pic>
      <p:cxnSp>
        <p:nvCxnSpPr>
          <p:cNvPr id="6" name="Straight Connector 5"/>
          <p:cNvCxnSpPr/>
          <p:nvPr/>
        </p:nvCxnSpPr>
        <p:spPr>
          <a:xfrm>
            <a:off x="625642" y="1564105"/>
            <a:ext cx="10106526"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2240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1152</Words>
  <Application>Microsoft Office PowerPoint</Application>
  <PresentationFormat>Widescreen</PresentationFormat>
  <Paragraphs>121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Arial,Sans-Serif</vt:lpstr>
      <vt:lpstr>Calibri</vt:lpstr>
      <vt:lpstr>Calibri Light</vt:lpstr>
      <vt:lpstr>Ebrima</vt:lpstr>
      <vt:lpstr>Wingdings</vt:lpstr>
      <vt:lpstr>Office Theme</vt:lpstr>
      <vt:lpstr>E-Safety</vt:lpstr>
      <vt:lpstr>Aims</vt:lpstr>
      <vt:lpstr>Statistics</vt:lpstr>
      <vt:lpstr>Age Restrictions</vt:lpstr>
      <vt:lpstr>E-Safety in the National Curriculum</vt:lpstr>
      <vt:lpstr>E-Safety at St. Giles’</vt:lpstr>
      <vt:lpstr>Children Online: Potential Risks</vt:lpstr>
      <vt:lpstr>Hidden Risks of Gaming</vt:lpstr>
      <vt:lpstr>Tips for Parents</vt:lpstr>
      <vt:lpstr>Communication is Key</vt:lpstr>
      <vt:lpstr>Conversation Starters</vt:lpstr>
      <vt:lpstr>What to do if your child sees inappropriate material online</vt:lpstr>
      <vt:lpstr>Be a trusted adult</vt:lpstr>
      <vt:lpstr>Useful Websites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Stage 1 Tests</dc:title>
  <dc:creator>Ellie Mutch</dc:creator>
  <cp:lastModifiedBy>Ellie Mutch</cp:lastModifiedBy>
  <cp:revision>253</cp:revision>
  <dcterms:created xsi:type="dcterms:W3CDTF">2022-04-21T07:40:57Z</dcterms:created>
  <dcterms:modified xsi:type="dcterms:W3CDTF">2023-05-11T09:18:13Z</dcterms:modified>
</cp:coreProperties>
</file>